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3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5"/>
  </p:notesMasterIdLst>
  <p:sldIdLst>
    <p:sldId id="639" r:id="rId4"/>
    <p:sldId id="704" r:id="rId5"/>
    <p:sldId id="4142" r:id="rId6"/>
    <p:sldId id="682" r:id="rId7"/>
    <p:sldId id="706" r:id="rId8"/>
    <p:sldId id="4122" r:id="rId9"/>
    <p:sldId id="681" r:id="rId10"/>
    <p:sldId id="374" r:id="rId11"/>
    <p:sldId id="384" r:id="rId12"/>
    <p:sldId id="608" r:id="rId13"/>
    <p:sldId id="671" r:id="rId14"/>
    <p:sldId id="680" r:id="rId15"/>
    <p:sldId id="4123" r:id="rId16"/>
    <p:sldId id="709" r:id="rId17"/>
    <p:sldId id="586" r:id="rId18"/>
    <p:sldId id="4137" r:id="rId19"/>
    <p:sldId id="4134" r:id="rId20"/>
    <p:sldId id="282" r:id="rId21"/>
    <p:sldId id="303" r:id="rId22"/>
    <p:sldId id="297" r:id="rId23"/>
    <p:sldId id="299" r:id="rId24"/>
    <p:sldId id="283" r:id="rId25"/>
    <p:sldId id="298" r:id="rId26"/>
    <p:sldId id="745" r:id="rId27"/>
    <p:sldId id="276" r:id="rId28"/>
    <p:sldId id="301" r:id="rId29"/>
    <p:sldId id="302" r:id="rId30"/>
    <p:sldId id="744" r:id="rId31"/>
    <p:sldId id="4133" r:id="rId32"/>
    <p:sldId id="4135" r:id="rId33"/>
    <p:sldId id="4136" r:id="rId34"/>
  </p:sldIdLst>
  <p:sldSz cx="12192000" cy="6858000"/>
  <p:notesSz cx="7023100" cy="93091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81FA735-AB94-D1ED-134D-9EA9EAB7A1A4}" name="Renato Bartet Zambrano" initials="RB" userId="S::rbartet@cnachile.cl::06ae9160-3572-4bf5-99a4-56459e6e577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9454"/>
    <a:srgbClr val="7F7F7F"/>
    <a:srgbClr val="01C4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454142-A6C3-4C95-A69F-6D8D1CACAF63}" v="770" dt="2026-09-15T18:39:31.6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69" autoAdjust="0"/>
    <p:restoredTop sz="85612" autoAdjust="0"/>
  </p:normalViewPr>
  <p:slideViewPr>
    <p:cSldViewPr snapToGrid="0">
      <p:cViewPr varScale="1">
        <p:scale>
          <a:sx n="42" d="100"/>
          <a:sy n="42" d="100"/>
        </p:scale>
        <p:origin x="967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saraos\Downloads\Matricula_2007_2025_WEB_15_07_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nachile.sharepoint.com/sites/Dpce/Comunicaciones/Cuenta%20p&#250;blica/Cuenta%20P&#250;blica%202025/Indicadores%20actualizados%20febrero%202026/Indicador%2013-25%20(actualizaci&#243;n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cnachile-my.sharepoint.com/personal/mbenito_cnachile_cl/Documents/Cuenta%20P&#250;blica/Indicadores%20actualizados%20febrero%202026/Indicador%2013-25%20(actualizaci&#243;n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cnachile-my.sharepoint.com/personal/mbenito_cnachile_cl/Documents/Cuenta%20P&#250;blica/Base%20original%20para%20graficos%20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cnachile-my.sharepoint.com/personal/mbenito_cnachile_cl/Documents/Cuenta%20P&#250;blica/Base%20original%20para%20graficos%20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cnachile-my.sharepoint.com/personal/mbenito_cnachile_cl/Documents/Cuenta%20P&#250;blica/Base%20original%20para%20graficos%20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cnachile-my.sharepoint.com/personal/csaraos_cnachile_cl/Documents/Documentos/Carlos%20Saraos/Documentos%20de%20trabajo/An&#225;lisis%20tiempo%20procesos%20al%206.01.2026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/>
              <a:t>Matrícula</a:t>
            </a:r>
            <a:r>
              <a:rPr lang="en-US" b="1" dirty="0"/>
              <a:t> total 2007-2025 </a:t>
            </a:r>
            <a:r>
              <a:rPr lang="en-US" dirty="0"/>
              <a:t>(SIES, </a:t>
            </a:r>
            <a:r>
              <a:rPr lang="en-US" dirty="0" err="1"/>
              <a:t>Ministerio</a:t>
            </a:r>
            <a:r>
              <a:rPr lang="en-US" dirty="0"/>
              <a:t> de Educación)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7172233768729721E-2"/>
          <c:y val="0.15002396248385999"/>
          <c:w val="0.87560678372166845"/>
          <c:h val="0.63793479035797174"/>
        </c:manualLayout>
      </c:layout>
      <c:lineChart>
        <c:grouping val="standard"/>
        <c:varyColors val="0"/>
        <c:ser>
          <c:idx val="1"/>
          <c:order val="0"/>
          <c:tx>
            <c:strRef>
              <c:f>Hoja1!$B$31</c:f>
              <c:strCache>
                <c:ptCount val="1"/>
                <c:pt idx="0">
                  <c:v>Matrícula total</c:v>
                </c:pt>
              </c:strCache>
            </c:strRef>
          </c:tx>
          <c:spPr>
            <a:ln w="28575" cap="rnd">
              <a:solidFill>
                <a:schemeClr val="tx2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>
                  <a:lumMod val="50000"/>
                  <a:lumOff val="50000"/>
                </a:schemeClr>
              </a:solidFill>
              <a:ln w="28575">
                <a:solidFill>
                  <a:schemeClr val="tx2">
                    <a:lumMod val="75000"/>
                    <a:lumOff val="25000"/>
                  </a:schemeClr>
                </a:solidFill>
              </a:ln>
              <a:effectLst/>
            </c:spPr>
          </c:marker>
          <c:cat>
            <c:numRef>
              <c:f>Hoja1!$A$32:$A$50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Hoja1!$B$32:$B$50</c:f>
              <c:numCache>
                <c:formatCode>General</c:formatCode>
                <c:ptCount val="19"/>
                <c:pt idx="0">
                  <c:v>776838</c:v>
                </c:pt>
                <c:pt idx="1">
                  <c:v>819797</c:v>
                </c:pt>
                <c:pt idx="2">
                  <c:v>891719</c:v>
                </c:pt>
                <c:pt idx="3">
                  <c:v>985618</c:v>
                </c:pt>
                <c:pt idx="4">
                  <c:v>1069099</c:v>
                </c:pt>
                <c:pt idx="5">
                  <c:v>1126920</c:v>
                </c:pt>
                <c:pt idx="6">
                  <c:v>1184371</c:v>
                </c:pt>
                <c:pt idx="7">
                  <c:v>1215130</c:v>
                </c:pt>
                <c:pt idx="8">
                  <c:v>1233043</c:v>
                </c:pt>
                <c:pt idx="9">
                  <c:v>1247178</c:v>
                </c:pt>
                <c:pt idx="10">
                  <c:v>1248293</c:v>
                </c:pt>
                <c:pt idx="11">
                  <c:v>1262334</c:v>
                </c:pt>
                <c:pt idx="12">
                  <c:v>1268483</c:v>
                </c:pt>
                <c:pt idx="13">
                  <c:v>1220898</c:v>
                </c:pt>
                <c:pt idx="14">
                  <c:v>1294701</c:v>
                </c:pt>
                <c:pt idx="15">
                  <c:v>1304147</c:v>
                </c:pt>
                <c:pt idx="16">
                  <c:v>1341448</c:v>
                </c:pt>
                <c:pt idx="17">
                  <c:v>1386099</c:v>
                </c:pt>
                <c:pt idx="18">
                  <c:v>1455639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7C-49AB-A688-EB1165D8A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1530880"/>
        <c:axId val="1721541920"/>
      </c:lineChart>
      <c:catAx>
        <c:axId val="172153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721541920"/>
        <c:crosses val="autoZero"/>
        <c:auto val="1"/>
        <c:lblAlgn val="ctr"/>
        <c:lblOffset val="100"/>
        <c:noMultiLvlLbl val="0"/>
      </c:catAx>
      <c:valAx>
        <c:axId val="1721541920"/>
        <c:scaling>
          <c:orientation val="minMax"/>
          <c:min val="6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/>
                  <a:t>N° de matriculados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72153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'Indicador N° 17'!$K$21</c:f>
              <c:strCache>
                <c:ptCount val="1"/>
                <c:pt idx="0">
                  <c:v>Acreditadas</c:v>
                </c:pt>
              </c:strCache>
            </c:strRef>
          </c:tx>
          <c:spPr>
            <a:solidFill>
              <a:srgbClr val="0458A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'Indicador N° 17'!$J$22:$J$25</c:f>
              <c:strCache>
                <c:ptCount val="4"/>
                <c:pt idx="0">
                  <c:v>Universidades</c:v>
                </c:pt>
                <c:pt idx="1">
                  <c:v>Institutos Profesionales</c:v>
                </c:pt>
                <c:pt idx="2">
                  <c:v>Centros de Formación Técnica</c:v>
                </c:pt>
                <c:pt idx="3">
                  <c:v>Instituciones de FFAA, Orden y Seguridad</c:v>
                </c:pt>
              </c:strCache>
            </c:strRef>
          </c:cat>
          <c:val>
            <c:numRef>
              <c:f>'Indicador N° 17'!$K$22:$K$25</c:f>
              <c:numCache>
                <c:formatCode>General</c:formatCode>
                <c:ptCount val="4"/>
                <c:pt idx="0">
                  <c:v>50</c:v>
                </c:pt>
                <c:pt idx="1">
                  <c:v>20</c:v>
                </c:pt>
                <c:pt idx="2">
                  <c:v>14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02-4460-8D6A-0BAB1EF241A5}"/>
            </c:ext>
          </c:extLst>
        </c:ser>
        <c:ser>
          <c:idx val="1"/>
          <c:order val="1"/>
          <c:tx>
            <c:strRef>
              <c:f>'Indicador N° 17'!$L$21</c:f>
              <c:strCache>
                <c:ptCount val="1"/>
                <c:pt idx="0">
                  <c:v>No acreditadas</c:v>
                </c:pt>
              </c:strCache>
            </c:strRef>
          </c:tx>
          <c:spPr>
            <a:solidFill>
              <a:srgbClr val="43B16F"/>
            </a:solidFill>
            <a:ln>
              <a:noFill/>
            </a:ln>
            <a:effectLst/>
          </c:spPr>
          <c:invertIfNegative val="0"/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02-4460-8D6A-0BAB1EF241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'Indicador N° 17'!$L$22:$L$25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02-4460-8D6A-0BAB1EF241A5}"/>
            </c:ext>
          </c:extLst>
        </c:ser>
        <c:ser>
          <c:idx val="2"/>
          <c:order val="2"/>
          <c:tx>
            <c:strRef>
              <c:f>'Indicador N° 17'!$M$21</c:f>
              <c:strCache>
                <c:ptCount val="1"/>
                <c:pt idx="0">
                  <c:v>Fuera de sistema</c:v>
                </c:pt>
              </c:strCache>
            </c:strRef>
          </c:tx>
          <c:spPr>
            <a:solidFill>
              <a:srgbClr val="7F7F7F"/>
            </a:solidFill>
            <a:ln>
              <a:solidFill>
                <a:srgbClr val="8EACDB"/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302-4460-8D6A-0BAB1EF241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'Indicador N° 17'!$M$22:$M$25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19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02-4460-8D6A-0BAB1EF241A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55550080"/>
        <c:axId val="455551040"/>
      </c:barChart>
      <c:catAx>
        <c:axId val="45555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455551040"/>
        <c:crosses val="autoZero"/>
        <c:auto val="1"/>
        <c:lblAlgn val="ctr"/>
        <c:lblOffset val="100"/>
        <c:noMultiLvlLbl val="0"/>
      </c:catAx>
      <c:valAx>
        <c:axId val="4555510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45555008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sz="1600" noProof="0" dirty="0"/>
              <a:t>Cobertura de matrícula total en IES acreditadas 2022-2025, CNA,SIES</a:t>
            </a:r>
          </a:p>
        </c:rich>
      </c:tx>
      <c:layout>
        <c:manualLayout>
          <c:xMode val="edge"/>
          <c:yMode val="edge"/>
          <c:x val="0.11450934140194703"/>
          <c:y val="1.45815173412130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Hoja1!$B$31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4380B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Hoja1!$A$32:$A$34</c:f>
              <c:strCache>
                <c:ptCount val="3"/>
                <c:pt idx="0">
                  <c:v>UES</c:v>
                </c:pt>
                <c:pt idx="1">
                  <c:v>IP</c:v>
                </c:pt>
                <c:pt idx="2">
                  <c:v>CFT</c:v>
                </c:pt>
              </c:strCache>
            </c:strRef>
          </c:cat>
          <c:val>
            <c:numRef>
              <c:f>Hoja1!$B$32:$B$34</c:f>
              <c:numCache>
                <c:formatCode>0%</c:formatCode>
                <c:ptCount val="3"/>
                <c:pt idx="0">
                  <c:v>0.96</c:v>
                </c:pt>
                <c:pt idx="1">
                  <c:v>0.96</c:v>
                </c:pt>
                <c:pt idx="2">
                  <c:v>0.87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8D-44B7-BF14-B5238452AB2F}"/>
            </c:ext>
          </c:extLst>
        </c:ser>
        <c:ser>
          <c:idx val="1"/>
          <c:order val="1"/>
          <c:tx>
            <c:strRef>
              <c:f>Hoja1!$C$31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43B16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Hoja1!$A$32:$A$34</c:f>
              <c:strCache>
                <c:ptCount val="3"/>
                <c:pt idx="0">
                  <c:v>UES</c:v>
                </c:pt>
                <c:pt idx="1">
                  <c:v>IP</c:v>
                </c:pt>
                <c:pt idx="2">
                  <c:v>CFT</c:v>
                </c:pt>
              </c:strCache>
            </c:strRef>
          </c:cat>
          <c:val>
            <c:numRef>
              <c:f>Hoja1!$C$32:$C$34</c:f>
              <c:numCache>
                <c:formatCode>0%</c:formatCode>
                <c:ptCount val="3"/>
                <c:pt idx="0">
                  <c:v>0.98</c:v>
                </c:pt>
                <c:pt idx="1">
                  <c:v>0.95</c:v>
                </c:pt>
                <c:pt idx="2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8D-44B7-BF14-B5238452AB2F}"/>
            </c:ext>
          </c:extLst>
        </c:ser>
        <c:ser>
          <c:idx val="2"/>
          <c:order val="2"/>
          <c:tx>
            <c:strRef>
              <c:f>Hoja1!$D$31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7F7F7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Hoja1!$A$32:$A$34</c:f>
              <c:strCache>
                <c:ptCount val="3"/>
                <c:pt idx="0">
                  <c:v>UES</c:v>
                </c:pt>
                <c:pt idx="1">
                  <c:v>IP</c:v>
                </c:pt>
                <c:pt idx="2">
                  <c:v>CFT</c:v>
                </c:pt>
              </c:strCache>
            </c:strRef>
          </c:cat>
          <c:val>
            <c:numRef>
              <c:f>Hoja1!$D$32:$D$34</c:f>
              <c:numCache>
                <c:formatCode>0%</c:formatCode>
                <c:ptCount val="3"/>
                <c:pt idx="0">
                  <c:v>0.99</c:v>
                </c:pt>
                <c:pt idx="1">
                  <c:v>0.98</c:v>
                </c:pt>
                <c:pt idx="2">
                  <c:v>0.87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8D-44B7-BF14-B5238452AB2F}"/>
            </c:ext>
          </c:extLst>
        </c:ser>
        <c:ser>
          <c:idx val="3"/>
          <c:order val="3"/>
          <c:tx>
            <c:strRef>
              <c:f>Hoja1!$E$31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0458A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Hoja1!$A$32:$A$34</c:f>
              <c:strCache>
                <c:ptCount val="3"/>
                <c:pt idx="0">
                  <c:v>UES</c:v>
                </c:pt>
                <c:pt idx="1">
                  <c:v>IP</c:v>
                </c:pt>
                <c:pt idx="2">
                  <c:v>CFT</c:v>
                </c:pt>
              </c:strCache>
            </c:strRef>
          </c:cat>
          <c:val>
            <c:numRef>
              <c:f>Hoja1!$E$32:$E$34</c:f>
              <c:numCache>
                <c:formatCode>0%</c:formatCode>
                <c:ptCount val="3"/>
                <c:pt idx="0">
                  <c:v>1</c:v>
                </c:pt>
                <c:pt idx="1">
                  <c:v>0.99</c:v>
                </c:pt>
                <c:pt idx="2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8D-44B7-BF14-B5238452AB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42509376"/>
        <c:axId val="1742517536"/>
      </c:barChart>
      <c:catAx>
        <c:axId val="174250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742517536"/>
        <c:crosses val="autoZero"/>
        <c:auto val="1"/>
        <c:lblAlgn val="ctr"/>
        <c:lblOffset val="100"/>
        <c:noMultiLvlLbl val="0"/>
      </c:catAx>
      <c:valAx>
        <c:axId val="174251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74250937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C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sz="1600" noProof="0" dirty="0"/>
              <a:t> Porcentaje de programas de postgrado acreditados 2022-2025 (CNA, SIES)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Hoja1!$C$67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8EACD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Hoja1!$B$68:$B$71</c:f>
              <c:strCache>
                <c:ptCount val="4"/>
                <c:pt idx="0">
                  <c:v>DOCTORADO</c:v>
                </c:pt>
                <c:pt idx="1">
                  <c:v>MAGISTER</c:v>
                </c:pt>
                <c:pt idx="2">
                  <c:v>EEMM</c:v>
                </c:pt>
                <c:pt idx="3">
                  <c:v>EEOO</c:v>
                </c:pt>
              </c:strCache>
            </c:strRef>
          </c:cat>
          <c:val>
            <c:numRef>
              <c:f>Hoja1!$C$68:$C$71</c:f>
              <c:numCache>
                <c:formatCode>0%</c:formatCode>
                <c:ptCount val="4"/>
                <c:pt idx="0">
                  <c:v>0.8</c:v>
                </c:pt>
                <c:pt idx="1">
                  <c:v>0.49</c:v>
                </c:pt>
                <c:pt idx="2">
                  <c:v>0.18</c:v>
                </c:pt>
                <c:pt idx="3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CA-47D6-90C3-73C654576531}"/>
            </c:ext>
          </c:extLst>
        </c:ser>
        <c:ser>
          <c:idx val="1"/>
          <c:order val="1"/>
          <c:tx>
            <c:strRef>
              <c:f>Hoja1!$D$67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4380B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Hoja1!$B$68:$B$71</c:f>
              <c:strCache>
                <c:ptCount val="4"/>
                <c:pt idx="0">
                  <c:v>DOCTORADO</c:v>
                </c:pt>
                <c:pt idx="1">
                  <c:v>MAGISTER</c:v>
                </c:pt>
                <c:pt idx="2">
                  <c:v>EEMM</c:v>
                </c:pt>
                <c:pt idx="3">
                  <c:v>EEOO</c:v>
                </c:pt>
              </c:strCache>
            </c:strRef>
          </c:cat>
          <c:val>
            <c:numRef>
              <c:f>Hoja1!$D$68:$D$71</c:f>
              <c:numCache>
                <c:formatCode>0%</c:formatCode>
                <c:ptCount val="4"/>
                <c:pt idx="0">
                  <c:v>0.8</c:v>
                </c:pt>
                <c:pt idx="1">
                  <c:v>0.44</c:v>
                </c:pt>
                <c:pt idx="2">
                  <c:v>0.22</c:v>
                </c:pt>
                <c:pt idx="3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CA-47D6-90C3-73C654576531}"/>
            </c:ext>
          </c:extLst>
        </c:ser>
        <c:ser>
          <c:idx val="2"/>
          <c:order val="2"/>
          <c:tx>
            <c:strRef>
              <c:f>Hoja1!$E$67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458A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Hoja1!$B$68:$B$71</c:f>
              <c:strCache>
                <c:ptCount val="4"/>
                <c:pt idx="0">
                  <c:v>DOCTORADO</c:v>
                </c:pt>
                <c:pt idx="1">
                  <c:v>MAGISTER</c:v>
                </c:pt>
                <c:pt idx="2">
                  <c:v>EEMM</c:v>
                </c:pt>
                <c:pt idx="3">
                  <c:v>EEOO</c:v>
                </c:pt>
              </c:strCache>
            </c:strRef>
          </c:cat>
          <c:val>
            <c:numRef>
              <c:f>Hoja1!$E$68:$E$71</c:f>
              <c:numCache>
                <c:formatCode>0%</c:formatCode>
                <c:ptCount val="4"/>
                <c:pt idx="0">
                  <c:v>0.88</c:v>
                </c:pt>
                <c:pt idx="1">
                  <c:v>0.45</c:v>
                </c:pt>
                <c:pt idx="2">
                  <c:v>0.3</c:v>
                </c:pt>
                <c:pt idx="3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CA-47D6-90C3-73C654576531}"/>
            </c:ext>
          </c:extLst>
        </c:ser>
        <c:ser>
          <c:idx val="3"/>
          <c:order val="3"/>
          <c:tx>
            <c:strRef>
              <c:f>Hoja1!$F$67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43B16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Hoja1!$B$68:$B$71</c:f>
              <c:strCache>
                <c:ptCount val="4"/>
                <c:pt idx="0">
                  <c:v>DOCTORADO</c:v>
                </c:pt>
                <c:pt idx="1">
                  <c:v>MAGISTER</c:v>
                </c:pt>
                <c:pt idx="2">
                  <c:v>EEMM</c:v>
                </c:pt>
                <c:pt idx="3">
                  <c:v>EEOO</c:v>
                </c:pt>
              </c:strCache>
            </c:strRef>
          </c:cat>
          <c:val>
            <c:numRef>
              <c:f>Hoja1!$F$68:$F$71</c:f>
              <c:numCache>
                <c:formatCode>0%</c:formatCode>
                <c:ptCount val="4"/>
                <c:pt idx="0">
                  <c:v>0.84</c:v>
                </c:pt>
                <c:pt idx="1">
                  <c:v>0.4</c:v>
                </c:pt>
                <c:pt idx="2">
                  <c:v>0.35</c:v>
                </c:pt>
                <c:pt idx="3">
                  <c:v>0.42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CA-47D6-90C3-73C65457653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66438928"/>
        <c:axId val="1866439888"/>
      </c:barChart>
      <c:catAx>
        <c:axId val="186643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866439888"/>
        <c:crosses val="autoZero"/>
        <c:auto val="1"/>
        <c:lblAlgn val="ctr"/>
        <c:lblOffset val="100"/>
        <c:noMultiLvlLbl val="0"/>
      </c:catAx>
      <c:valAx>
        <c:axId val="186643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86643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es-C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'Indicador N° 21'!$J$15</c:f>
              <c:strCache>
                <c:ptCount val="1"/>
                <c:pt idx="0">
                  <c:v>Acreditadas</c:v>
                </c:pt>
              </c:strCache>
            </c:strRef>
          </c:tx>
          <c:spPr>
            <a:solidFill>
              <a:srgbClr val="4380B9"/>
            </a:solidFill>
            <a:ln>
              <a:solidFill>
                <a:srgbClr val="0458A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'Indicador N° 21'!$C$16:$C$19</c:f>
              <c:strCache>
                <c:ptCount val="4"/>
                <c:pt idx="0">
                  <c:v>Pedagogías</c:v>
                </c:pt>
                <c:pt idx="1">
                  <c:v>Medicina</c:v>
                </c:pt>
                <c:pt idx="2">
                  <c:v>Odontología</c:v>
                </c:pt>
                <c:pt idx="3">
                  <c:v>Total</c:v>
                </c:pt>
              </c:strCache>
            </c:strRef>
          </c:cat>
          <c:val>
            <c:numRef>
              <c:f>'Indicador N° 21'!$J$16:$J$19</c:f>
              <c:numCache>
                <c:formatCode>General</c:formatCode>
                <c:ptCount val="4"/>
                <c:pt idx="0">
                  <c:v>330</c:v>
                </c:pt>
                <c:pt idx="1">
                  <c:v>26</c:v>
                </c:pt>
                <c:pt idx="2">
                  <c:v>20</c:v>
                </c:pt>
                <c:pt idx="3">
                  <c:v>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E8-4F38-83E2-F2147ED1E81B}"/>
            </c:ext>
          </c:extLst>
        </c:ser>
        <c:ser>
          <c:idx val="1"/>
          <c:order val="1"/>
          <c:tx>
            <c:strRef>
              <c:f>'Indicador N° 21'!$K$15</c:f>
              <c:strCache>
                <c:ptCount val="1"/>
                <c:pt idx="0">
                  <c:v>No acreditadas</c:v>
                </c:pt>
              </c:strCache>
            </c:strRef>
          </c:tx>
          <c:spPr>
            <a:solidFill>
              <a:srgbClr val="00C46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'Indicador N° 21'!$C$16:$C$19</c:f>
              <c:strCache>
                <c:ptCount val="4"/>
                <c:pt idx="0">
                  <c:v>Pedagogías</c:v>
                </c:pt>
                <c:pt idx="1">
                  <c:v>Medicina</c:v>
                </c:pt>
                <c:pt idx="2">
                  <c:v>Odontología</c:v>
                </c:pt>
                <c:pt idx="3">
                  <c:v>Total</c:v>
                </c:pt>
              </c:strCache>
            </c:strRef>
          </c:cat>
          <c:val>
            <c:numRef>
              <c:f>'Indicador N° 21'!$K$16:$K$19</c:f>
              <c:numCache>
                <c:formatCode>_(* #,##0_);_(* \(#,##0\);_(* "-"_);_(@_)</c:formatCode>
                <c:ptCount val="4"/>
                <c:pt idx="0">
                  <c:v>73</c:v>
                </c:pt>
                <c:pt idx="1">
                  <c:v>0</c:v>
                </c:pt>
                <c:pt idx="2">
                  <c:v>0</c:v>
                </c:pt>
                <c:pt idx="3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E8-4F38-83E2-F2147ED1E81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287023120"/>
        <c:axId val="287022160"/>
      </c:barChart>
      <c:catAx>
        <c:axId val="28702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287022160"/>
        <c:crosses val="autoZero"/>
        <c:auto val="1"/>
        <c:lblAlgn val="ctr"/>
        <c:lblOffset val="100"/>
        <c:noMultiLvlLbl val="0"/>
      </c:catAx>
      <c:valAx>
        <c:axId val="28702216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28702312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s-C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sz="1600" b="0" i="0" u="none" strike="noStrike" kern="1200" spc="0" baseline="0" noProof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Porcentaje de programas acreditados 2022-2025 (CNA, SIES)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Hoja1!$B$38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8EACD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Hoja1!$A$39:$A$41</c:f>
              <c:strCache>
                <c:ptCount val="3"/>
                <c:pt idx="0">
                  <c:v>PEDAGOGÍAS</c:v>
                </c:pt>
                <c:pt idx="1">
                  <c:v>MEDICINA</c:v>
                </c:pt>
                <c:pt idx="2">
                  <c:v>ODONTOLOGÍA</c:v>
                </c:pt>
              </c:strCache>
            </c:strRef>
          </c:cat>
          <c:val>
            <c:numRef>
              <c:f>Hoja1!$B$39:$B$41</c:f>
              <c:numCache>
                <c:formatCode>0%</c:formatCode>
                <c:ptCount val="3"/>
                <c:pt idx="0">
                  <c:v>0.68</c:v>
                </c:pt>
                <c:pt idx="1">
                  <c:v>0.96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38-4589-9692-4A887A88D00B}"/>
            </c:ext>
          </c:extLst>
        </c:ser>
        <c:ser>
          <c:idx val="1"/>
          <c:order val="1"/>
          <c:tx>
            <c:strRef>
              <c:f>Hoja1!$C$38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4380B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Hoja1!$A$39:$A$41</c:f>
              <c:strCache>
                <c:ptCount val="3"/>
                <c:pt idx="0">
                  <c:v>PEDAGOGÍAS</c:v>
                </c:pt>
                <c:pt idx="1">
                  <c:v>MEDICINA</c:v>
                </c:pt>
                <c:pt idx="2">
                  <c:v>ODONTOLOGÍA</c:v>
                </c:pt>
              </c:strCache>
            </c:strRef>
          </c:cat>
          <c:val>
            <c:numRef>
              <c:f>Hoja1!$C$39:$C$41</c:f>
              <c:numCache>
                <c:formatCode>0%</c:formatCode>
                <c:ptCount val="3"/>
                <c:pt idx="0">
                  <c:v>0.79</c:v>
                </c:pt>
                <c:pt idx="1">
                  <c:v>1</c:v>
                </c:pt>
                <c:pt idx="2">
                  <c:v>0.91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38-4589-9692-4A887A88D00B}"/>
            </c:ext>
          </c:extLst>
        </c:ser>
        <c:ser>
          <c:idx val="2"/>
          <c:order val="2"/>
          <c:tx>
            <c:strRef>
              <c:f>Hoja1!$D$38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458A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Hoja1!$A$39:$A$41</c:f>
              <c:strCache>
                <c:ptCount val="3"/>
                <c:pt idx="0">
                  <c:v>PEDAGOGÍAS</c:v>
                </c:pt>
                <c:pt idx="1">
                  <c:v>MEDICINA</c:v>
                </c:pt>
                <c:pt idx="2">
                  <c:v>ODONTOLOGÍA</c:v>
                </c:pt>
              </c:strCache>
            </c:strRef>
          </c:cat>
          <c:val>
            <c:numRef>
              <c:f>Hoja1!$D$39:$D$41</c:f>
              <c:numCache>
                <c:formatCode>0%</c:formatCode>
                <c:ptCount val="3"/>
                <c:pt idx="0">
                  <c:v>0.86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38-4589-9692-4A887A88D00B}"/>
            </c:ext>
          </c:extLst>
        </c:ser>
        <c:ser>
          <c:idx val="3"/>
          <c:order val="3"/>
          <c:tx>
            <c:strRef>
              <c:f>Hoja1!$E$38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43B16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Hoja1!$A$39:$A$41</c:f>
              <c:strCache>
                <c:ptCount val="3"/>
                <c:pt idx="0">
                  <c:v>PEDAGOGÍAS</c:v>
                </c:pt>
                <c:pt idx="1">
                  <c:v>MEDICINA</c:v>
                </c:pt>
                <c:pt idx="2">
                  <c:v>ODONTOLOGÍA</c:v>
                </c:pt>
              </c:strCache>
            </c:strRef>
          </c:cat>
          <c:val>
            <c:numRef>
              <c:f>Hoja1!$E$39:$E$41</c:f>
              <c:numCache>
                <c:formatCode>0%</c:formatCode>
                <c:ptCount val="3"/>
                <c:pt idx="0">
                  <c:v>0.82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38-4589-9692-4A887A88D0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66647936"/>
        <c:axId val="1822516800"/>
      </c:barChart>
      <c:catAx>
        <c:axId val="166664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822516800"/>
        <c:crosses val="autoZero"/>
        <c:auto val="1"/>
        <c:lblAlgn val="ctr"/>
        <c:lblOffset val="100"/>
        <c:noMultiLvlLbl val="0"/>
      </c:catAx>
      <c:valAx>
        <c:axId val="182251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66664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/>
              <a:t>Decisiones de acreditación 2007-2025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>
        <c:manualLayout>
          <c:layoutTarget val="inner"/>
          <c:xMode val="edge"/>
          <c:yMode val="edge"/>
          <c:x val="8.3543672814420544E-2"/>
          <c:y val="6.5210415379583525E-2"/>
          <c:w val="0.89923455691879561"/>
          <c:h val="0.7960771149124596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'Histórico desc'!$B$1</c:f>
              <c:strCache>
                <c:ptCount val="1"/>
                <c:pt idx="0">
                  <c:v>Institucional</c:v>
                </c:pt>
              </c:strCache>
            </c:strRef>
          </c:tx>
          <c:spPr>
            <a:solidFill>
              <a:srgbClr val="43B16F"/>
            </a:solidFill>
            <a:ln>
              <a:noFill/>
            </a:ln>
            <a:effectLst/>
          </c:spPr>
          <c:invertIfNegative val="0"/>
          <c:dLbls>
            <c:dLbl>
              <c:idx val="12"/>
              <c:layout>
                <c:manualLayout>
                  <c:x val="-1.1914293551399131E-16"/>
                  <c:y val="2.909998111938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C96-4A93-BFCA-77D90EF397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'Histórico desc'!$A$2:$A$20</c:f>
              <c:strCache>
                <c:ptCount val="19"/>
                <c:pt idx="0">
                  <c:v>2007**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2016***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2021****</c:v>
                </c:pt>
                <c:pt idx="15">
                  <c:v>2022****</c:v>
                </c:pt>
                <c:pt idx="16">
                  <c:v>2023****</c:v>
                </c:pt>
                <c:pt idx="17">
                  <c:v>2024****</c:v>
                </c:pt>
                <c:pt idx="18">
                  <c:v>2025****</c:v>
                </c:pt>
              </c:strCache>
            </c:strRef>
          </c:cat>
          <c:val>
            <c:numRef>
              <c:f>'Histórico desc'!$B$2:$B$20</c:f>
              <c:numCache>
                <c:formatCode>General</c:formatCode>
                <c:ptCount val="19"/>
                <c:pt idx="0">
                  <c:v>22</c:v>
                </c:pt>
                <c:pt idx="1">
                  <c:v>25</c:v>
                </c:pt>
                <c:pt idx="2">
                  <c:v>28</c:v>
                </c:pt>
                <c:pt idx="3">
                  <c:v>33</c:v>
                </c:pt>
                <c:pt idx="4">
                  <c:v>16</c:v>
                </c:pt>
                <c:pt idx="5">
                  <c:v>33</c:v>
                </c:pt>
                <c:pt idx="6">
                  <c:v>29</c:v>
                </c:pt>
                <c:pt idx="7">
                  <c:v>30</c:v>
                </c:pt>
                <c:pt idx="8">
                  <c:v>22</c:v>
                </c:pt>
                <c:pt idx="9">
                  <c:v>34</c:v>
                </c:pt>
                <c:pt idx="10">
                  <c:v>28</c:v>
                </c:pt>
                <c:pt idx="11">
                  <c:v>19</c:v>
                </c:pt>
                <c:pt idx="12">
                  <c:v>22</c:v>
                </c:pt>
                <c:pt idx="13">
                  <c:v>3</c:v>
                </c:pt>
                <c:pt idx="14">
                  <c:v>35</c:v>
                </c:pt>
                <c:pt idx="15">
                  <c:v>43</c:v>
                </c:pt>
                <c:pt idx="16">
                  <c:v>34</c:v>
                </c:pt>
                <c:pt idx="17">
                  <c:v>10</c:v>
                </c:pt>
                <c:pt idx="18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96-4A93-BFCA-77D90EF39710}"/>
            </c:ext>
          </c:extLst>
        </c:ser>
        <c:ser>
          <c:idx val="1"/>
          <c:order val="1"/>
          <c:tx>
            <c:strRef>
              <c:f>'Histórico desc'!$C$1</c:f>
              <c:strCache>
                <c:ptCount val="1"/>
                <c:pt idx="0">
                  <c:v>Pregrado</c:v>
                </c:pt>
              </c:strCache>
            </c:strRef>
          </c:tx>
          <c:spPr>
            <a:solidFill>
              <a:srgbClr val="4380B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'Histórico desc'!$A$2:$A$20</c:f>
              <c:strCache>
                <c:ptCount val="19"/>
                <c:pt idx="0">
                  <c:v>2007**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2016***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2021****</c:v>
                </c:pt>
                <c:pt idx="15">
                  <c:v>2022****</c:v>
                </c:pt>
                <c:pt idx="16">
                  <c:v>2023****</c:v>
                </c:pt>
                <c:pt idx="17">
                  <c:v>2024****</c:v>
                </c:pt>
                <c:pt idx="18">
                  <c:v>2025****</c:v>
                </c:pt>
              </c:strCache>
            </c:strRef>
          </c:cat>
          <c:val>
            <c:numRef>
              <c:f>'Histórico desc'!$C$2:$C$20</c:f>
              <c:numCache>
                <c:formatCode>General</c:formatCode>
                <c:ptCount val="19"/>
                <c:pt idx="0">
                  <c:v>129</c:v>
                </c:pt>
                <c:pt idx="1">
                  <c:v>25</c:v>
                </c:pt>
                <c:pt idx="2">
                  <c:v>38</c:v>
                </c:pt>
                <c:pt idx="3">
                  <c:v>25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  <c:pt idx="7">
                  <c:v>0</c:v>
                </c:pt>
                <c:pt idx="8">
                  <c:v>4</c:v>
                </c:pt>
                <c:pt idx="9">
                  <c:v>58</c:v>
                </c:pt>
                <c:pt idx="10">
                  <c:v>77</c:v>
                </c:pt>
                <c:pt idx="11">
                  <c:v>100</c:v>
                </c:pt>
                <c:pt idx="12">
                  <c:v>90</c:v>
                </c:pt>
                <c:pt idx="13">
                  <c:v>22</c:v>
                </c:pt>
                <c:pt idx="14">
                  <c:v>85</c:v>
                </c:pt>
                <c:pt idx="15">
                  <c:v>144</c:v>
                </c:pt>
                <c:pt idx="16">
                  <c:v>82</c:v>
                </c:pt>
                <c:pt idx="17">
                  <c:v>64</c:v>
                </c:pt>
                <c:pt idx="18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96-4A93-BFCA-77D90EF39710}"/>
            </c:ext>
          </c:extLst>
        </c:ser>
        <c:ser>
          <c:idx val="2"/>
          <c:order val="2"/>
          <c:tx>
            <c:strRef>
              <c:f>'Histórico desc'!$D$1</c:f>
              <c:strCache>
                <c:ptCount val="1"/>
                <c:pt idx="0">
                  <c:v>Postgrado</c:v>
                </c:pt>
              </c:strCache>
            </c:strRef>
          </c:tx>
          <c:spPr>
            <a:solidFill>
              <a:srgbClr val="0458A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'Histórico desc'!$A$2:$A$20</c:f>
              <c:strCache>
                <c:ptCount val="19"/>
                <c:pt idx="0">
                  <c:v>2007**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2016***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2021****</c:v>
                </c:pt>
                <c:pt idx="15">
                  <c:v>2022****</c:v>
                </c:pt>
                <c:pt idx="16">
                  <c:v>2023****</c:v>
                </c:pt>
                <c:pt idx="17">
                  <c:v>2024****</c:v>
                </c:pt>
                <c:pt idx="18">
                  <c:v>2025****</c:v>
                </c:pt>
              </c:strCache>
            </c:strRef>
          </c:cat>
          <c:val>
            <c:numRef>
              <c:f>'Histórico desc'!$D$2:$D$20</c:f>
              <c:numCache>
                <c:formatCode>General</c:formatCode>
                <c:ptCount val="19"/>
                <c:pt idx="0">
                  <c:v>26</c:v>
                </c:pt>
                <c:pt idx="1">
                  <c:v>36</c:v>
                </c:pt>
                <c:pt idx="2">
                  <c:v>85</c:v>
                </c:pt>
                <c:pt idx="3">
                  <c:v>117</c:v>
                </c:pt>
                <c:pt idx="4">
                  <c:v>87</c:v>
                </c:pt>
                <c:pt idx="5">
                  <c:v>67</c:v>
                </c:pt>
                <c:pt idx="6">
                  <c:v>95</c:v>
                </c:pt>
                <c:pt idx="7">
                  <c:v>67</c:v>
                </c:pt>
                <c:pt idx="8">
                  <c:v>48</c:v>
                </c:pt>
                <c:pt idx="9">
                  <c:v>14</c:v>
                </c:pt>
                <c:pt idx="10">
                  <c:v>6</c:v>
                </c:pt>
                <c:pt idx="11">
                  <c:v>70</c:v>
                </c:pt>
                <c:pt idx="12">
                  <c:v>154</c:v>
                </c:pt>
                <c:pt idx="13">
                  <c:v>78</c:v>
                </c:pt>
                <c:pt idx="14">
                  <c:v>129</c:v>
                </c:pt>
                <c:pt idx="15">
                  <c:v>245</c:v>
                </c:pt>
                <c:pt idx="16">
                  <c:v>277</c:v>
                </c:pt>
                <c:pt idx="17">
                  <c:v>276</c:v>
                </c:pt>
                <c:pt idx="18">
                  <c:v>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96-4A93-BFCA-77D90EF39710}"/>
            </c:ext>
          </c:extLst>
        </c:ser>
        <c:ser>
          <c:idx val="3"/>
          <c:order val="3"/>
          <c:tx>
            <c:strRef>
              <c:f>'Histórico desc'!$E$1</c:f>
              <c:strCache>
                <c:ptCount val="1"/>
                <c:pt idx="0">
                  <c:v>Total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'Histórico desc'!$A$2:$A$20</c:f>
              <c:strCache>
                <c:ptCount val="19"/>
                <c:pt idx="0">
                  <c:v>2007**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2016***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2021****</c:v>
                </c:pt>
                <c:pt idx="15">
                  <c:v>2022****</c:v>
                </c:pt>
                <c:pt idx="16">
                  <c:v>2023****</c:v>
                </c:pt>
                <c:pt idx="17">
                  <c:v>2024****</c:v>
                </c:pt>
                <c:pt idx="18">
                  <c:v>2025****</c:v>
                </c:pt>
              </c:strCache>
            </c:strRef>
          </c:cat>
          <c:val>
            <c:numRef>
              <c:f>'Histórico desc'!$E$2:$E$20</c:f>
              <c:numCache>
                <c:formatCode>General</c:formatCode>
                <c:ptCount val="19"/>
                <c:pt idx="0">
                  <c:v>177</c:v>
                </c:pt>
                <c:pt idx="1">
                  <c:v>86</c:v>
                </c:pt>
                <c:pt idx="2">
                  <c:v>151</c:v>
                </c:pt>
                <c:pt idx="3">
                  <c:v>175</c:v>
                </c:pt>
                <c:pt idx="4">
                  <c:v>106</c:v>
                </c:pt>
                <c:pt idx="5">
                  <c:v>101</c:v>
                </c:pt>
                <c:pt idx="6">
                  <c:v>127</c:v>
                </c:pt>
                <c:pt idx="7">
                  <c:v>97</c:v>
                </c:pt>
                <c:pt idx="8">
                  <c:v>74</c:v>
                </c:pt>
                <c:pt idx="9">
                  <c:v>106</c:v>
                </c:pt>
                <c:pt idx="10">
                  <c:v>111</c:v>
                </c:pt>
                <c:pt idx="11">
                  <c:v>189</c:v>
                </c:pt>
                <c:pt idx="12">
                  <c:v>266</c:v>
                </c:pt>
                <c:pt idx="13">
                  <c:v>103</c:v>
                </c:pt>
                <c:pt idx="14">
                  <c:v>249</c:v>
                </c:pt>
                <c:pt idx="15">
                  <c:v>432</c:v>
                </c:pt>
                <c:pt idx="16">
                  <c:v>393</c:v>
                </c:pt>
                <c:pt idx="17">
                  <c:v>350</c:v>
                </c:pt>
                <c:pt idx="18">
                  <c:v>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96-4A93-BFCA-77D90EF397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30896495"/>
        <c:axId val="1430894095"/>
      </c:barChart>
      <c:catAx>
        <c:axId val="1430896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430894095"/>
        <c:crosses val="autoZero"/>
        <c:auto val="1"/>
        <c:lblAlgn val="ctr"/>
        <c:lblOffset val="100"/>
        <c:noMultiLvlLbl val="0"/>
      </c:catAx>
      <c:valAx>
        <c:axId val="1430894095"/>
        <c:scaling>
          <c:orientation val="minMax"/>
          <c:max val="4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/>
                  <a:t>N° decisiones acreditación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430896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679498530525067"/>
          <c:y val="0.96105789148526366"/>
          <c:w val="0.57992247772480399"/>
          <c:h val="3.89421085147363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s-C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sz="1600" noProof="0" dirty="0"/>
              <a:t> Procesos de acreditación iniciados 2020-2025,CNA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barChart>
        <c:barDir val="col"/>
        <c:grouping val="stacked"/>
        <c:varyColors val="0"/>
        <c:ser>
          <c:idx val="2"/>
          <c:order val="0"/>
          <c:tx>
            <c:strRef>
              <c:f>'Resumen (5) 2026'!$L$2</c:f>
              <c:strCache>
                <c:ptCount val="1"/>
                <c:pt idx="0">
                  <c:v>Institucional</c:v>
                </c:pt>
              </c:strCache>
            </c:strRef>
          </c:tx>
          <c:spPr>
            <a:solidFill>
              <a:srgbClr val="43B16F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43B16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'Resumen (5) 2026'!$K$5:$K$10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'Resumen (5) 2026'!$L$5:$L$10</c:f>
              <c:numCache>
                <c:formatCode>General</c:formatCode>
                <c:ptCount val="6"/>
                <c:pt idx="0">
                  <c:v>24</c:v>
                </c:pt>
                <c:pt idx="1">
                  <c:v>26</c:v>
                </c:pt>
                <c:pt idx="2">
                  <c:v>41</c:v>
                </c:pt>
                <c:pt idx="3">
                  <c:v>11</c:v>
                </c:pt>
                <c:pt idx="4">
                  <c:v>14</c:v>
                </c:pt>
                <c:pt idx="5">
                  <c:v>24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EC6A-4E9E-8869-384F84C1F996}"/>
            </c:ext>
          </c:extLst>
        </c:ser>
        <c:ser>
          <c:idx val="3"/>
          <c:order val="1"/>
          <c:tx>
            <c:strRef>
              <c:f>'Resumen (5) 2026'!$M$2</c:f>
              <c:strCache>
                <c:ptCount val="1"/>
                <c:pt idx="0">
                  <c:v>Pregrado</c:v>
                </c:pt>
              </c:strCache>
            </c:strRef>
          </c:tx>
          <c:spPr>
            <a:solidFill>
              <a:srgbClr val="4380B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'Resumen (5) 2026'!$K$5:$K$10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'Resumen (5) 2026'!$M$5:$M$10</c:f>
              <c:numCache>
                <c:formatCode>General</c:formatCode>
                <c:ptCount val="6"/>
                <c:pt idx="0">
                  <c:v>117</c:v>
                </c:pt>
                <c:pt idx="1">
                  <c:v>93</c:v>
                </c:pt>
                <c:pt idx="2">
                  <c:v>72</c:v>
                </c:pt>
                <c:pt idx="3">
                  <c:v>65</c:v>
                </c:pt>
                <c:pt idx="4">
                  <c:v>72</c:v>
                </c:pt>
                <c:pt idx="5">
                  <c:v>84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EC6A-4E9E-8869-384F84C1F996}"/>
            </c:ext>
          </c:extLst>
        </c:ser>
        <c:ser>
          <c:idx val="0"/>
          <c:order val="2"/>
          <c:tx>
            <c:strRef>
              <c:f>'Resumen (5) 2026'!$N$2</c:f>
              <c:strCache>
                <c:ptCount val="1"/>
                <c:pt idx="0">
                  <c:v>Postgrado</c:v>
                </c:pt>
              </c:strCache>
            </c:strRef>
          </c:tx>
          <c:spPr>
            <a:solidFill>
              <a:srgbClr val="0458A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'Resumen (5) 2026'!$K$5:$K$10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'Resumen (5) 2026'!$N$5:$N$10</c:f>
              <c:numCache>
                <c:formatCode>General</c:formatCode>
                <c:ptCount val="6"/>
                <c:pt idx="0">
                  <c:v>228</c:v>
                </c:pt>
                <c:pt idx="1">
                  <c:v>224</c:v>
                </c:pt>
                <c:pt idx="2">
                  <c:v>211</c:v>
                </c:pt>
                <c:pt idx="3">
                  <c:v>202</c:v>
                </c:pt>
                <c:pt idx="4">
                  <c:v>143</c:v>
                </c:pt>
                <c:pt idx="5">
                  <c:v>303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EC6A-4E9E-8869-384F84C1F99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222771343"/>
        <c:axId val="405237647"/>
      </c:barChart>
      <c:catAx>
        <c:axId val="1222771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405237647"/>
        <c:crosses val="autoZero"/>
        <c:auto val="1"/>
        <c:lblAlgn val="ctr"/>
        <c:lblOffset val="100"/>
        <c:noMultiLvlLbl val="0"/>
      </c:catAx>
      <c:valAx>
        <c:axId val="4052376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noProof="0" dirty="0" err="1"/>
                  <a:t>N°</a:t>
                </a:r>
                <a:r>
                  <a:rPr lang="es-CL" noProof="0" dirty="0"/>
                  <a:t> de procesos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2227713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s-C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C46E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'Resumen (5) 2026'!$AV$53:$AW$76</c:f>
              <c:multiLvlStrCache>
                <c:ptCount val="24"/>
                <c:lvl>
                  <c:pt idx="0">
                    <c:v>Febrero</c:v>
                  </c:pt>
                  <c:pt idx="1">
                    <c:v>Marzo</c:v>
                  </c:pt>
                  <c:pt idx="2">
                    <c:v>Abril</c:v>
                  </c:pt>
                  <c:pt idx="3">
                    <c:v>Mayo</c:v>
                  </c:pt>
                  <c:pt idx="4">
                    <c:v>Junio</c:v>
                  </c:pt>
                  <c:pt idx="5">
                    <c:v>Julio</c:v>
                  </c:pt>
                  <c:pt idx="6">
                    <c:v>Agosto</c:v>
                  </c:pt>
                  <c:pt idx="7">
                    <c:v>Septiembre</c:v>
                  </c:pt>
                  <c:pt idx="8">
                    <c:v>Octubre</c:v>
                  </c:pt>
                  <c:pt idx="9">
                    <c:v>Noviembre</c:v>
                  </c:pt>
                  <c:pt idx="10">
                    <c:v>Diciembre</c:v>
                  </c:pt>
                  <c:pt idx="11">
                    <c:v>Enero</c:v>
                  </c:pt>
                  <c:pt idx="12">
                    <c:v>Febrero</c:v>
                  </c:pt>
                  <c:pt idx="13">
                    <c:v>Marzo</c:v>
                  </c:pt>
                  <c:pt idx="14">
                    <c:v>Abril</c:v>
                  </c:pt>
                  <c:pt idx="15">
                    <c:v>Mayo</c:v>
                  </c:pt>
                  <c:pt idx="16">
                    <c:v>Junio</c:v>
                  </c:pt>
                  <c:pt idx="17">
                    <c:v>Julio</c:v>
                  </c:pt>
                  <c:pt idx="18">
                    <c:v>Agosto</c:v>
                  </c:pt>
                  <c:pt idx="19">
                    <c:v>Septiembre</c:v>
                  </c:pt>
                  <c:pt idx="20">
                    <c:v>Octubre</c:v>
                  </c:pt>
                  <c:pt idx="21">
                    <c:v>Noviembre</c:v>
                  </c:pt>
                  <c:pt idx="22">
                    <c:v>Diciembre</c:v>
                  </c:pt>
                  <c:pt idx="23">
                    <c:v>Enero</c:v>
                  </c:pt>
                </c:lvl>
                <c:lvl>
                  <c:pt idx="11">
                    <c:v>2025</c:v>
                  </c:pt>
                  <c:pt idx="23">
                    <c:v>2026</c:v>
                  </c:pt>
                </c:lvl>
              </c:multiLvlStrCache>
              <c:extLst/>
            </c:multiLvlStrRef>
          </c:cat>
          <c:val>
            <c:numRef>
              <c:f>'Resumen (5) 2026'!$AX$53:$AX$76</c:f>
              <c:numCache>
                <c:formatCode>General</c:formatCode>
                <c:ptCount val="24"/>
                <c:pt idx="0">
                  <c:v>263</c:v>
                </c:pt>
                <c:pt idx="1">
                  <c:v>264</c:v>
                </c:pt>
                <c:pt idx="2">
                  <c:v>238</c:v>
                </c:pt>
                <c:pt idx="3">
                  <c:v>215</c:v>
                </c:pt>
                <c:pt idx="4">
                  <c:v>201</c:v>
                </c:pt>
                <c:pt idx="5">
                  <c:v>173</c:v>
                </c:pt>
                <c:pt idx="6">
                  <c:v>148</c:v>
                </c:pt>
                <c:pt idx="7">
                  <c:v>185</c:v>
                </c:pt>
                <c:pt idx="8">
                  <c:v>189</c:v>
                </c:pt>
                <c:pt idx="9">
                  <c:v>179</c:v>
                </c:pt>
                <c:pt idx="10">
                  <c:v>179</c:v>
                </c:pt>
                <c:pt idx="11">
                  <c:v>173</c:v>
                </c:pt>
                <c:pt idx="12">
                  <c:v>166</c:v>
                </c:pt>
                <c:pt idx="13">
                  <c:v>233</c:v>
                </c:pt>
                <c:pt idx="14">
                  <c:v>238</c:v>
                </c:pt>
                <c:pt idx="15">
                  <c:v>248</c:v>
                </c:pt>
                <c:pt idx="16">
                  <c:v>230</c:v>
                </c:pt>
                <c:pt idx="17">
                  <c:v>231</c:v>
                </c:pt>
                <c:pt idx="18">
                  <c:v>213</c:v>
                </c:pt>
                <c:pt idx="19">
                  <c:v>276</c:v>
                </c:pt>
                <c:pt idx="20">
                  <c:v>264</c:v>
                </c:pt>
                <c:pt idx="21">
                  <c:v>281</c:v>
                </c:pt>
                <c:pt idx="22">
                  <c:v>284</c:v>
                </c:pt>
                <c:pt idx="23">
                  <c:v>274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DE86-410F-9814-0CBB975945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421408"/>
        <c:axId val="374420928"/>
      </c:lineChart>
      <c:catAx>
        <c:axId val="37442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74420928"/>
        <c:crosses val="autoZero"/>
        <c:auto val="1"/>
        <c:lblAlgn val="ctr"/>
        <c:lblOffset val="100"/>
        <c:noMultiLvlLbl val="0"/>
      </c:catAx>
      <c:valAx>
        <c:axId val="374420928"/>
        <c:scaling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74421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40205138122709"/>
          <c:y val="3.0228025772367169E-2"/>
          <c:w val="0.8130390593564466"/>
          <c:h val="0.839182791706399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Visitas realizadas</c:v>
                </c:pt>
              </c:strCache>
            </c:strRef>
          </c:tx>
          <c:spPr>
            <a:solidFill>
              <a:srgbClr val="00C46E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Acreditación Institucional</c:v>
                </c:pt>
                <c:pt idx="1">
                  <c:v>Acreditación de Pregrado</c:v>
                </c:pt>
                <c:pt idx="2">
                  <c:v>Acreditación de Postgrado</c:v>
                </c:pt>
                <c:pt idx="3">
                  <c:v>Total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21</c:v>
                </c:pt>
                <c:pt idx="1">
                  <c:v>85</c:v>
                </c:pt>
                <c:pt idx="2">
                  <c:v>244</c:v>
                </c:pt>
                <c:pt idx="3">
                  <c:v>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D6-48C8-AA90-4493A41D0A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6419440"/>
        <c:axId val="956418000"/>
      </c:barChart>
      <c:lineChart>
        <c:grouping val="standard"/>
        <c:varyColors val="0"/>
        <c:ser>
          <c:idx val="1"/>
          <c:order val="1"/>
          <c:tx>
            <c:strRef>
              <c:f>Hoja1!$C$1</c:f>
              <c:strCache>
                <c:ptCount val="1"/>
                <c:pt idx="0">
                  <c:v>Pares evaluadores</c:v>
                </c:pt>
              </c:strCache>
            </c:strRef>
          </c:tx>
          <c:spPr>
            <a:ln w="28575" cap="rnd">
              <a:solidFill>
                <a:srgbClr val="0458A3"/>
              </a:solidFill>
              <a:round/>
            </a:ln>
            <a:effectLst/>
          </c:spPr>
          <c:marker>
            <c:symbol val="none"/>
          </c:marker>
          <c:cat>
            <c:strRef>
              <c:f>Hoja1!$A$2:$A$5</c:f>
              <c:strCache>
                <c:ptCount val="4"/>
                <c:pt idx="0">
                  <c:v>Acreditación Institucional</c:v>
                </c:pt>
                <c:pt idx="1">
                  <c:v>Acreditación de Pregrado</c:v>
                </c:pt>
                <c:pt idx="2">
                  <c:v>Acreditación de Postgrado</c:v>
                </c:pt>
                <c:pt idx="3">
                  <c:v>Total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104</c:v>
                </c:pt>
                <c:pt idx="1">
                  <c:v>256</c:v>
                </c:pt>
                <c:pt idx="2">
                  <c:v>488</c:v>
                </c:pt>
                <c:pt idx="3">
                  <c:v>848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D6-48C8-AA90-4493A41D0A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4564432"/>
        <c:axId val="1684566832"/>
      </c:lineChart>
      <c:catAx>
        <c:axId val="95641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956418000"/>
        <c:crosses val="autoZero"/>
        <c:auto val="1"/>
        <c:lblAlgn val="ctr"/>
        <c:lblOffset val="100"/>
        <c:noMultiLvlLbl val="0"/>
      </c:catAx>
      <c:valAx>
        <c:axId val="95641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956419440"/>
        <c:crosses val="autoZero"/>
        <c:crossBetween val="between"/>
      </c:valAx>
      <c:valAx>
        <c:axId val="168456683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684564432"/>
        <c:crosses val="max"/>
        <c:crossBetween val="between"/>
      </c:valAx>
      <c:catAx>
        <c:axId val="16845644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84566832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/>
      </a:pPr>
      <a:endParaRPr lang="es-C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sz="1600" noProof="0" dirty="0"/>
              <a:t>Gráfico 5. Tiempo promedio de tramitación de resoluciones</a:t>
            </a:r>
            <a:r>
              <a:rPr lang="es-CL" sz="1600" baseline="0" noProof="0" dirty="0"/>
              <a:t> en meses, por tipo de proceso 2021-2025</a:t>
            </a:r>
            <a:endParaRPr lang="es-CL" sz="1600" noProof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barChart>
        <c:barDir val="col"/>
        <c:grouping val="clustered"/>
        <c:varyColors val="0"/>
        <c:ser>
          <c:idx val="2"/>
          <c:order val="1"/>
          <c:tx>
            <c:strRef>
              <c:f>Gráficos!$C$1</c:f>
              <c:strCache>
                <c:ptCount val="1"/>
                <c:pt idx="0">
                  <c:v>Meses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C4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3B5-42C6-9FF8-AB9E1BD69572}"/>
              </c:ext>
            </c:extLst>
          </c:dPt>
          <c:dPt>
            <c:idx val="1"/>
            <c:invertIfNegative val="0"/>
            <c:bubble3D val="0"/>
            <c:spPr>
              <a:solidFill>
                <a:srgbClr val="00C4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63B5-42C6-9FF8-AB9E1BD69572}"/>
              </c:ext>
            </c:extLst>
          </c:dPt>
          <c:dPt>
            <c:idx val="2"/>
            <c:invertIfNegative val="0"/>
            <c:bubble3D val="0"/>
            <c:spPr>
              <a:solidFill>
                <a:srgbClr val="00C4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3B5-42C6-9FF8-AB9E1BD69572}"/>
              </c:ext>
            </c:extLst>
          </c:dPt>
          <c:dPt>
            <c:idx val="3"/>
            <c:invertIfNegative val="0"/>
            <c:bubble3D val="0"/>
            <c:spPr>
              <a:solidFill>
                <a:srgbClr val="00C4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63B5-42C6-9FF8-AB9E1BD69572}"/>
              </c:ext>
            </c:extLst>
          </c:dPt>
          <c:dPt>
            <c:idx val="4"/>
            <c:invertIfNegative val="0"/>
            <c:bubble3D val="0"/>
            <c:spPr>
              <a:solidFill>
                <a:srgbClr val="00C46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3B5-42C6-9FF8-AB9E1BD69572}"/>
              </c:ext>
            </c:extLst>
          </c:dPt>
          <c:dPt>
            <c:idx val="5"/>
            <c:invertIfNegative val="0"/>
            <c:bubble3D val="0"/>
            <c:spPr>
              <a:solidFill>
                <a:srgbClr val="8EACD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3B5-42C6-9FF8-AB9E1BD69572}"/>
              </c:ext>
            </c:extLst>
          </c:dPt>
          <c:dPt>
            <c:idx val="6"/>
            <c:invertIfNegative val="0"/>
            <c:bubble3D val="0"/>
            <c:spPr>
              <a:solidFill>
                <a:srgbClr val="8EACD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3B5-42C6-9FF8-AB9E1BD69572}"/>
              </c:ext>
            </c:extLst>
          </c:dPt>
          <c:dPt>
            <c:idx val="7"/>
            <c:invertIfNegative val="0"/>
            <c:bubble3D val="0"/>
            <c:spPr>
              <a:solidFill>
                <a:srgbClr val="8EACD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3B5-42C6-9FF8-AB9E1BD69572}"/>
              </c:ext>
            </c:extLst>
          </c:dPt>
          <c:dPt>
            <c:idx val="8"/>
            <c:invertIfNegative val="0"/>
            <c:bubble3D val="0"/>
            <c:spPr>
              <a:solidFill>
                <a:srgbClr val="8EACD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3B5-42C6-9FF8-AB9E1BD69572}"/>
              </c:ext>
            </c:extLst>
          </c:dPt>
          <c:dPt>
            <c:idx val="9"/>
            <c:invertIfNegative val="0"/>
            <c:bubble3D val="0"/>
            <c:spPr>
              <a:solidFill>
                <a:srgbClr val="8EACD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63B5-42C6-9FF8-AB9E1BD69572}"/>
              </c:ext>
            </c:extLst>
          </c:dPt>
          <c:dPt>
            <c:idx val="10"/>
            <c:invertIfNegative val="0"/>
            <c:bubble3D val="0"/>
            <c:spPr>
              <a:solidFill>
                <a:srgbClr val="0458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63B5-42C6-9FF8-AB9E1BD69572}"/>
              </c:ext>
            </c:extLst>
          </c:dPt>
          <c:dPt>
            <c:idx val="11"/>
            <c:invertIfNegative val="0"/>
            <c:bubble3D val="0"/>
            <c:spPr>
              <a:solidFill>
                <a:srgbClr val="0458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3B5-42C6-9FF8-AB9E1BD69572}"/>
              </c:ext>
            </c:extLst>
          </c:dPt>
          <c:dPt>
            <c:idx val="12"/>
            <c:invertIfNegative val="0"/>
            <c:bubble3D val="0"/>
            <c:spPr>
              <a:solidFill>
                <a:srgbClr val="0458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63B5-42C6-9FF8-AB9E1BD69572}"/>
              </c:ext>
            </c:extLst>
          </c:dPt>
          <c:dPt>
            <c:idx val="13"/>
            <c:invertIfNegative val="0"/>
            <c:bubble3D val="0"/>
            <c:spPr>
              <a:solidFill>
                <a:srgbClr val="0458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3B5-42C6-9FF8-AB9E1BD69572}"/>
              </c:ext>
            </c:extLst>
          </c:dPt>
          <c:dPt>
            <c:idx val="14"/>
            <c:invertIfNegative val="0"/>
            <c:bubble3D val="0"/>
            <c:spPr>
              <a:solidFill>
                <a:srgbClr val="0458A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63B5-42C6-9FF8-AB9E1BD69572}"/>
              </c:ext>
            </c:extLst>
          </c:dPt>
          <c:dLbls>
            <c:spPr>
              <a:noFill/>
              <a:ln>
                <a:solidFill>
                  <a:srgbClr val="0458A3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Gráficos!$A$2:$B$16</c:f>
              <c:multiLvlStrCache>
                <c:ptCount val="15"/>
                <c:lvl>
                  <c:pt idx="0">
                    <c:v>2021</c:v>
                  </c:pt>
                  <c:pt idx="1">
                    <c:v>2022</c:v>
                  </c:pt>
                  <c:pt idx="2">
                    <c:v>2023</c:v>
                  </c:pt>
                  <c:pt idx="3">
                    <c:v>2024</c:v>
                  </c:pt>
                  <c:pt idx="4">
                    <c:v>2025</c:v>
                  </c:pt>
                  <c:pt idx="5">
                    <c:v>2021</c:v>
                  </c:pt>
                  <c:pt idx="6">
                    <c:v>2022</c:v>
                  </c:pt>
                  <c:pt idx="7">
                    <c:v>2023</c:v>
                  </c:pt>
                  <c:pt idx="8">
                    <c:v>2024</c:v>
                  </c:pt>
                  <c:pt idx="9">
                    <c:v>2025</c:v>
                  </c:pt>
                  <c:pt idx="10">
                    <c:v>2021</c:v>
                  </c:pt>
                  <c:pt idx="11">
                    <c:v>2022</c:v>
                  </c:pt>
                  <c:pt idx="12">
                    <c:v>2023</c:v>
                  </c:pt>
                  <c:pt idx="13">
                    <c:v>2024</c:v>
                  </c:pt>
                  <c:pt idx="14">
                    <c:v>2025</c:v>
                  </c:pt>
                </c:lvl>
                <c:lvl>
                  <c:pt idx="0">
                    <c:v>Intitucional</c:v>
                  </c:pt>
                  <c:pt idx="5">
                    <c:v>Pregrado</c:v>
                  </c:pt>
                  <c:pt idx="10">
                    <c:v>Postgrado</c:v>
                  </c:pt>
                </c:lvl>
              </c:multiLvlStrCache>
            </c:multiLvlStrRef>
          </c:cat>
          <c:val>
            <c:numRef>
              <c:f>Gráficos!$C$2:$C$16</c:f>
              <c:numCache>
                <c:formatCode>0.0</c:formatCode>
                <c:ptCount val="15"/>
                <c:pt idx="0">
                  <c:v>4.2</c:v>
                </c:pt>
                <c:pt idx="1">
                  <c:v>3.9628571428571435</c:v>
                </c:pt>
                <c:pt idx="2">
                  <c:v>3.2272727272727271</c:v>
                </c:pt>
                <c:pt idx="3">
                  <c:v>2.8600000000000003</c:v>
                </c:pt>
                <c:pt idx="4">
                  <c:v>2.5181818181818176</c:v>
                </c:pt>
                <c:pt idx="5">
                  <c:v>6.0571428571428569</c:v>
                </c:pt>
                <c:pt idx="6">
                  <c:v>9.4197802197802236</c:v>
                </c:pt>
                <c:pt idx="7">
                  <c:v>10.783539094650207</c:v>
                </c:pt>
                <c:pt idx="8">
                  <c:v>8.1312500000000014</c:v>
                </c:pt>
                <c:pt idx="9">
                  <c:v>4.6011111111111118</c:v>
                </c:pt>
                <c:pt idx="10">
                  <c:v>7.9666666666666668</c:v>
                </c:pt>
                <c:pt idx="11">
                  <c:v>10.798368298368297</c:v>
                </c:pt>
                <c:pt idx="12">
                  <c:v>10.896812749003985</c:v>
                </c:pt>
                <c:pt idx="13">
                  <c:v>9.3940740740740694</c:v>
                </c:pt>
                <c:pt idx="14">
                  <c:v>5.5059523809523814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B5-42C6-9FF8-AB9E1BD695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240602080"/>
        <c:axId val="124060304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Gráficos!$A$1</c15:sqref>
                        </c15:formulaRef>
                      </c:ext>
                    </c:extLst>
                    <c:strCache>
                      <c:ptCount val="1"/>
                      <c:pt idx="0">
                        <c:v>Tipo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>
                      <c:ext uri="{02D57815-91ED-43cb-92C2-25804820EDAC}">
                        <c15:formulaRef>
                          <c15:sqref>Gráficos!$A$2:$B$16</c15:sqref>
                        </c15:formulaRef>
                      </c:ext>
                    </c:extLst>
                    <c:multiLvlStrCache>
                      <c:ptCount val="15"/>
                      <c:lvl>
                        <c:pt idx="0">
                          <c:v>2021</c:v>
                        </c:pt>
                        <c:pt idx="1">
                          <c:v>2022</c:v>
                        </c:pt>
                        <c:pt idx="2">
                          <c:v>2023</c:v>
                        </c:pt>
                        <c:pt idx="3">
                          <c:v>2024</c:v>
                        </c:pt>
                        <c:pt idx="4">
                          <c:v>2025</c:v>
                        </c:pt>
                        <c:pt idx="5">
                          <c:v>2021</c:v>
                        </c:pt>
                        <c:pt idx="6">
                          <c:v>2022</c:v>
                        </c:pt>
                        <c:pt idx="7">
                          <c:v>2023</c:v>
                        </c:pt>
                        <c:pt idx="8">
                          <c:v>2024</c:v>
                        </c:pt>
                        <c:pt idx="9">
                          <c:v>2025</c:v>
                        </c:pt>
                        <c:pt idx="10">
                          <c:v>2021</c:v>
                        </c:pt>
                        <c:pt idx="11">
                          <c:v>2022</c:v>
                        </c:pt>
                        <c:pt idx="12">
                          <c:v>2023</c:v>
                        </c:pt>
                        <c:pt idx="13">
                          <c:v>2024</c:v>
                        </c:pt>
                        <c:pt idx="14">
                          <c:v>2025</c:v>
                        </c:pt>
                      </c:lvl>
                      <c:lvl>
                        <c:pt idx="0">
                          <c:v>Intitucional</c:v>
                        </c:pt>
                        <c:pt idx="5">
                          <c:v>Pregrado</c:v>
                        </c:pt>
                        <c:pt idx="10">
                          <c:v>Postgrado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Gráficos!$A$2:$A$16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0</c:v>
                      </c:pt>
                      <c:pt idx="5">
                        <c:v>0</c:v>
                      </c:pt>
                      <c:pt idx="10">
                        <c:v>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63B5-42C6-9FF8-AB9E1BD69572}"/>
                  </c:ext>
                </c:extLst>
              </c15:ser>
            </c15:filteredBarSeries>
          </c:ext>
        </c:extLst>
      </c:barChart>
      <c:catAx>
        <c:axId val="124060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240603040"/>
        <c:crosses val="autoZero"/>
        <c:auto val="1"/>
        <c:lblAlgn val="ctr"/>
        <c:lblOffset val="100"/>
        <c:noMultiLvlLbl val="0"/>
      </c:catAx>
      <c:valAx>
        <c:axId val="124060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 noProof="0" dirty="0"/>
                  <a:t>Meses promedio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L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240602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7CF48312-94CC-4181-9850-E58566722454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BA7D8FE-D1CD-4132-BD6A-978EF2DE30C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83455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7D8FE-D1CD-4132-BD6A-978EF2DE30CC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90176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747A6-01E7-FD46-4947-3AB12B5B9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DBF1E52-1B2F-8765-1CC7-248490FCA7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DD6686D-5C0E-063F-9AA8-5CD846EAB8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830134-A309-4C22-3D88-ED76FD6F08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CB53B2-188A-C142-BB64-784584CB3D5E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0293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:notes"/>
          <p:cNvSpPr txBox="1">
            <a:spLocks noGrp="1"/>
          </p:cNvSpPr>
          <p:nvPr>
            <p:ph type="body" idx="1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spcFirstLastPara="1" wrap="square" lIns="93308" tIns="46641" rIns="93308" bIns="46641" anchor="t" anchorCtr="0">
            <a:noAutofit/>
          </a:bodyPr>
          <a:lstStyle/>
          <a:p>
            <a:endParaRPr dirty="0"/>
          </a:p>
        </p:txBody>
      </p:sp>
      <p:sp>
        <p:nvSpPr>
          <p:cNvPr id="146" name="Google Shape;14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270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3237">
              <a:defRPr/>
            </a:pPr>
            <a:fld id="{D16F5EFB-F138-4D41-926C-A55F66A858C2}" type="slidenum">
              <a:rPr lang="es-CL">
                <a:solidFill>
                  <a:prstClr val="black"/>
                </a:solidFill>
                <a:latin typeface="Calibri" panose="020F0502020204030204"/>
              </a:rPr>
              <a:pPr defTabSz="933237">
                <a:defRPr/>
              </a:pPr>
              <a:t>8</a:t>
            </a:fld>
            <a:endParaRPr lang="es-CL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97035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CB53B2-188A-C142-BB64-784584CB3D5E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124153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otas 1">
            <a:extLst>
              <a:ext uri="{FF2B5EF4-FFF2-40B4-BE49-F238E27FC236}">
                <a16:creationId xmlns:a16="http://schemas.microsoft.com/office/drawing/2014/main" id="{D88A566F-AA2C-5B45-A261-417102F14A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64450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237"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3237">
              <a:defRPr/>
            </a:pPr>
            <a:fld id="{D16F5EFB-F138-4D41-926C-A55F66A858C2}" type="slidenum">
              <a:rPr lang="es-CL">
                <a:solidFill>
                  <a:prstClr val="black"/>
                </a:solidFill>
                <a:latin typeface="Calibri" panose="020F0502020204030204"/>
              </a:rPr>
              <a:pPr defTabSz="933237">
                <a:defRPr/>
              </a:pPr>
              <a:t>11</a:t>
            </a:fld>
            <a:endParaRPr lang="es-CL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50027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7D8FE-D1CD-4132-BD6A-978EF2DE30CC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51191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21841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7D8FE-D1CD-4132-BD6A-978EF2DE30CC}" type="slidenum">
              <a:rPr lang="es-CL" smtClean="0"/>
              <a:t>18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87269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7D8FE-D1CD-4132-BD6A-978EF2DE30CC}" type="slidenum">
              <a:rPr lang="es-CL" smtClean="0"/>
              <a:t>19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2328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657FC-C380-4BF7-BC1D-A65E072D1101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30865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26C78-FAA8-E4A2-7308-04DB4E651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9179A8D-98A5-7D03-D663-01B9B1961C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7C2345D-AAE1-6CB1-7849-F1E20DC126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E853559-4151-D18F-137C-786F6F1B09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B1873-AD13-994A-BD2B-2774BC6F3139}" type="slidenum">
              <a:rPr lang="es-ES_tradnl" smtClean="0"/>
              <a:t>28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94690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BE4BC9-44DE-2C72-FBA1-99A3BF159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EDB6EB9-C8A7-EFBA-5C8A-A1D33E3458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4BA1AE-75F5-CB5D-C169-D1A4C7D65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8C72-3502-48D2-AB26-C9FB53C06F55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40B8BB-C079-137D-4786-C7464079E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3348B5-7CC0-83AA-0318-72FCF6206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5B9D-D6A9-4CC8-AB70-37605ED5035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5205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5BD9F4-2C8E-6ADA-7009-FA8425A01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DC94C4-D182-9045-1626-36EFEEF57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D5208B-9489-7A60-90DA-7C69DCFFE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8C72-3502-48D2-AB26-C9FB53C06F55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3F1241-C58A-DD56-B23B-1A1E8A5D0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C4D81D-C678-B898-6034-F1CF530D2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5B9D-D6A9-4CC8-AB70-37605ED5035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5154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50FFAF-3E85-3446-DDB4-6765D9A06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37A410-C463-12B4-A7EF-0DB9D66B01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B34A99-9359-F612-D999-A722DE61B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8C72-3502-48D2-AB26-C9FB53C06F55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18030C-E65B-99AA-4174-AE42C2C08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B84CC5-5D34-B5E4-BC84-F25CD1CDA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5B9D-D6A9-4CC8-AB70-37605ED5035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25460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572EE8-E424-42B4-471E-B2AB70B4C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F9AB18-434E-66F8-7A02-88B444BC5E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BB509D8-7EFB-ECC3-FD7A-308B87804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76D6266-C44D-A59D-AFFE-597123FF4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8C72-3502-48D2-AB26-C9FB53C06F55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91D727-6A51-DF84-F9B3-8511DB4CF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0794BB5-426B-426C-F45D-57E4036AE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5B9D-D6A9-4CC8-AB70-37605ED5035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43194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C8CE4-C86B-7C38-32CE-3690D1247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D444A4D-9F55-153A-6C8D-7E5307B2F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88BDB25-2C07-4B37-CA5F-178B714602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8D13996-6D28-CAB8-42B1-D04EC2C509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BF1A03C-B43D-DB90-C255-E896266B14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F88C90D-8F28-1DA6-CE50-444042164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8C72-3502-48D2-AB26-C9FB53C06F55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EA0EE5A-E057-4BEE-3AC3-B051756BF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CA9C8BC-EEA3-39ED-C49E-9291A389A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5B9D-D6A9-4CC8-AB70-37605ED5035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2005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963EF8-9941-4FBA-2277-4D5210FD8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378464-B906-D8C0-0C64-DA6F6B349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8C72-3502-48D2-AB26-C9FB53C06F55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86F8742-0D29-2C56-5C0D-BA8FFE59A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BE3996D-3002-0D4E-7F57-D8EE48DFA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5B9D-D6A9-4CC8-AB70-37605ED5035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9680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C07E2EA-5AA3-9F6C-B85F-56C63A3B6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8C72-3502-48D2-AB26-C9FB53C06F55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8C4BEE8-5E1C-C2EC-3464-7D24C0D69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13686A1-3E3B-F2A5-B17D-A8677E4A3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5B9D-D6A9-4CC8-AB70-37605ED5035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71331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F248E8-7976-63E6-3C54-0AABF720E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3C2760-47F8-989E-A2CA-D99070E41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40CB34B-4D5D-D51C-9E94-8DFCB49C83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5D50D8-651F-5DFD-0B0F-2034E9B6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8C72-3502-48D2-AB26-C9FB53C06F55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36C8952-0726-E4A3-91EE-2E8ECC0D0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0450CA6-ADAB-3D45-B59A-549920146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5B9D-D6A9-4CC8-AB70-37605ED5035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8015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D8C5A1-7DA2-2600-4848-A0D09D96C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6A16823-62EE-AF64-B000-AC184AFDD8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94EE32-7467-3C24-637B-6CCBCC347E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4C5AEB-A0D2-2EB1-3983-29B602FC2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8C72-3502-48D2-AB26-C9FB53C06F55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DBCD6F-E835-A4A6-58E4-555634586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84FBCE7-7743-9A9B-8499-270353C9E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5B9D-D6A9-4CC8-AB70-37605ED5035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81503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B6C57C-3088-4730-3894-1583E216D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83DE0EF-DAA2-0794-D233-25CAC3C31F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B1F493-5335-3B13-5D4C-BCC3930B0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8C72-3502-48D2-AB26-C9FB53C06F55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3A440F-32C2-E339-7475-C16E42747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D809C0-ED00-EDDE-A4F2-9EEC9BB57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5B9D-D6A9-4CC8-AB70-37605ED5035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3330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6CF9897-6899-892F-3A1C-AA13E671E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5D8EA9-3DE0-76AF-062F-EFBB240B2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E1AC1B-9CDF-0588-F193-4775F0715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8C72-3502-48D2-AB26-C9FB53C06F55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B2549E-9848-F091-7F13-E1F9A7D38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C573E1-EAB0-6BFB-1604-336B04080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B5B9D-D6A9-4CC8-AB70-37605ED5035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6731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710B29-7EBE-57BA-2FD8-881611358B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01F186-ED45-D9C0-3AB6-06B9248D81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0587F7-40D0-B47B-98C5-1605174FA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D902-1280-CD43-8352-C5D57B098B23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9D2184-D22D-7619-0826-42022EE66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A3441D-7090-5258-8CCE-6AF463D7D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2437-EBF8-0549-A371-2DD841169C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01605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D6CF17-49A7-CD5C-6CF3-91E4892F0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F74235-5D37-19DC-7468-20B4A8DA2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BA51E9-F37E-EF04-81E8-E961172FB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D902-1280-CD43-8352-C5D57B098B23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BB2AF7-1876-57B6-C60E-1A4951220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27F6F1-DADB-0AAE-3AEF-4D0A7E0A1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2437-EBF8-0549-A371-2DD841169C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560369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6DE21B-1D67-B80D-9DB5-8CE9B985B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99C6AE4-8AEB-3734-C9CA-64E8C9B0C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83D15E-EAC7-2633-001E-0E0F99997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D902-1280-CD43-8352-C5D57B098B23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73CD2D-9608-76A0-6F0D-54FCBFC4B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099739-C5F7-DB0C-ECDA-6E58EB1A1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2437-EBF8-0549-A371-2DD841169C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29132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C9F14A-C188-0174-9229-7839F116F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7216CF-FE7B-F67A-2F62-5F9860756C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4603BD8-3CAD-2ABD-65E0-006DFABA12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F2F51FE-96C0-727E-68B2-8887DE09A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D902-1280-CD43-8352-C5D57B098B23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21C5B9-AD4C-E8DF-AAA5-4CE2AD518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221CB9-96E3-2D7C-812D-E0774CEB8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2437-EBF8-0549-A371-2DD841169C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27617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515C52-01D7-1374-FCCA-339D7310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E3EAF2-84B1-8DE3-10D1-103DB082C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255C864-378B-A45C-6FAF-15FECA618B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38D83D2-F002-D2F6-37A1-C9765313DC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99F1DAE-A1FC-45C0-685F-1EB60AB9CE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DD7AF6B-84C2-A5C4-7D5E-A8F3D8C41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D902-1280-CD43-8352-C5D57B098B23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44DB1CD-8B34-AC8A-52E7-22AA5D644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2386F8F-4390-3A4A-AF3C-1F784E69F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2437-EBF8-0549-A371-2DD841169C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34451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0E0CEA-3BEE-E1AC-0E27-59038FEEB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3BD5A68-9475-7F07-A503-378282A66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D902-1280-CD43-8352-C5D57B098B23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B179FFC-2B92-7AB7-5F05-454D221D7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28997BF-7218-B7F4-0D67-093BB0967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2437-EBF8-0549-A371-2DD841169C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89568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F4920FC-5901-6454-8065-EBC0C63A7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D902-1280-CD43-8352-C5D57B098B23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660B88A-2C3B-1B29-C90F-4236FAA5C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4EA91FE-39F9-5944-4F4B-16382FE05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2437-EBF8-0549-A371-2DD841169C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214379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C2A006-2BCA-7B05-282F-EF92C4EDC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FA17BD-568E-A269-F2E9-87E8A81AA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3E184F-DDE0-476C-9790-5AD812B16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A72E68B-F7F1-2689-D920-F86EA9799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D902-1280-CD43-8352-C5D57B098B23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E362E7-A17D-DFDF-1F6D-6C8FFE9D9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B0104A7-E059-8CC4-358B-5C10CA383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2437-EBF8-0549-A371-2DD841169C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169761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3B1542-BE8B-F4E1-1EB8-86D234E57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F9E0622-835D-FCCC-C78A-4D27FE426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092DD43-B8C6-0C15-0155-A588FA866B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D1213B9-60EB-498E-A85C-499C7C930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D902-1280-CD43-8352-C5D57B098B23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1CA75DA-9DAC-B813-21C3-8178B7D86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F545E9-DA52-4AA6-B3E5-E9C6FFE72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2437-EBF8-0549-A371-2DD841169C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433337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4F7C56-1F43-9510-B079-03E7F86D7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F178342-B112-D21B-E847-6DBCC089FB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9FD55E1-C4D6-F224-0B69-F8DBE5C96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D902-1280-CD43-8352-C5D57B098B23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CFEE2F-1303-DBB6-EBB1-86CCE8169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6BDC71-A307-4882-6E06-2CEF72C8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2437-EBF8-0549-A371-2DD841169C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91689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83DBAA9-377B-EA1C-3F8C-44C579E390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07156B2-A748-7321-E619-75EFB9B731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B5E32F-8C7D-A938-AC51-0847E348A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DD902-1280-CD43-8352-C5D57B098B23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9FFBE8-EA24-B36D-27E8-82B2AA430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91CB82-6830-C04F-86C0-69A50CBAA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2437-EBF8-0549-A371-2DD841169C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979917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5CBB6B-17AF-E08E-BAD3-F05EA01FB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722E1E9-EE7C-277C-CEAF-88EAEC8A33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6CDD5A-4F94-7474-42C5-63A7985F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BAAD-90C1-49E5-9147-476C76162366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D7406C-2728-1286-EB54-DE5ADE663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11498C-BA38-2694-B86E-CA59541E5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37825-3481-4BA9-BB64-B3894CDA17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19774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BAB0D9-86B9-9B22-985C-FE795903D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E14B35-1817-8C43-D8C2-24D73C188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358D2F-A0D2-D62B-6E2B-C848836F4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BAAD-90C1-49E5-9147-476C76162366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4F1837-ECCC-19F5-F401-FB79342CB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CA6CEF-0D2F-7461-CD4D-1DD3FB484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37825-3481-4BA9-BB64-B3894CDA17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0343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869C53-5277-E32C-78F2-FED762D93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D4948F-07F5-494F-ED79-DF1F959B5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E1E4B8-BB22-A187-D202-85B5B5839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BAAD-90C1-49E5-9147-476C76162366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C97314-BD62-8F58-F911-5E49B4103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4BE01E-B7D6-93E0-7C36-833832AB3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37825-3481-4BA9-BB64-B3894CDA17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522672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C0516D-B396-33E5-08AD-EE14FCEC8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DAFC07-A811-94E9-B51E-8CDDAC77CA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E23A801-D48D-6BBB-BDE3-11CEF225CE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4528C0-2032-91E2-A697-712FE4DAD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BAAD-90C1-49E5-9147-476C76162366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A22B229-9F6D-1A5A-EF53-5FEC393B6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CD740A5-9281-326F-4DE2-F3E2735C2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37825-3481-4BA9-BB64-B3894CDA17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835095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ABEF0C-A8E7-72CD-4A6D-33A77AC73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6DE30C-9540-36D0-4372-3C0318EA6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A65A57-62E7-B6B5-65F0-E76EDE35BA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9C5B057-7D6D-E887-E057-F7B25BBB1E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C5FE697-A150-9195-3D9F-949AC12F57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C5173E5-CA51-217D-9532-7CFFBC3F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BAAD-90C1-49E5-9147-476C76162366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801B355-8E18-9E7E-B4E2-0741EF291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D61F269-B39C-4566-0C53-0FC7B93A5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37825-3481-4BA9-BB64-B3894CDA17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3328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2058B6-E592-7FFF-E0A6-D89600500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A9AF535-6466-1FDA-E507-2C2FDDCDE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BAAD-90C1-49E5-9147-476C76162366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E228CAF-F57C-296F-1DAA-39F6D8A0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509C5AF-1245-E283-B3AA-A06975181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37825-3481-4BA9-BB64-B3894CDA17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389249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5D92C53-4E64-B2BF-BC0A-ED1FCF1FD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BAAD-90C1-49E5-9147-476C76162366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1264D88-24C0-9B5A-AFCB-AA15275D4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C50E36-6AA5-B68B-5FA5-F26C88F4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37825-3481-4BA9-BB64-B3894CDA17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874278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432A40-60F5-13AE-6B74-C79FF58AA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5ACD0F-405D-941C-08CC-9877CFCED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22173EA-2640-4791-BF06-627CAED0A0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369C26E-7BC5-00C9-E57D-9EF271587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BAAD-90C1-49E5-9147-476C76162366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3D0E9F-998B-5D33-041F-477019396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BFB2761-FF7D-2899-2376-49A5A77A7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37825-3481-4BA9-BB64-B3894CDA17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698777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E1969A-95BA-4E2A-0E8C-452382A5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7E890F4-80E0-AE53-4579-C4F179DE8D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7A44FED-59A3-F2D6-0C67-11F87D31F2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31E3F8-EFE5-4950-2F85-44E52E827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BAAD-90C1-49E5-9147-476C76162366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FBBBA15-F1ED-3794-768D-4B2177A76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8D86B0E-8558-C5C6-B488-5E6A1A175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37825-3481-4BA9-BB64-B3894CDA17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153363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361548-16ED-2D0F-69F2-2C2699A05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F832FAC-24EC-6EF5-870E-2E9D42A8B2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1A1AF-8C4D-06F4-AD43-C3D53240A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BAAD-90C1-49E5-9147-476C76162366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91D872E-CFA8-60E8-07FF-235A899E0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14D424-EC16-921E-A7FD-99DFB07F0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37825-3481-4BA9-BB64-B3894CDA17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301345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1D987DC-3682-6CA8-5CDC-BA095DAD5B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68BF6E6-5DF3-804E-FC4A-3FAF5926A0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E5FB40-D804-6FA9-0129-0E2A32CD2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BAAD-90C1-49E5-9147-476C76162366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A08A9C-970E-446C-FD31-9C35A03DB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4CD845-5BAE-A82C-02F0-5AC16FACF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37825-3481-4BA9-BB64-B3894CDA17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7200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1B8F364-3DD8-8ECE-D0E7-61B61B1E0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5C1229-C1B0-99DD-AE69-2FE99F20C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4404E2-7218-AE54-CE0D-B6B2A41E70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0E8C72-3502-48D2-AB26-C9FB53C06F55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96DACD-A42B-84DD-E348-EDEC1E189D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523BC5-0E4A-A3F1-4F06-FC872CE982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9B5B9D-D6A9-4CC8-AB70-37605ED5035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31834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7D7BFD2-D053-6E7C-0DBB-3C441CCD9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90D9F4-8F7F-BAD2-1BC2-85C16A846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85F868-55CD-1750-FD3C-A0ADA733AC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DD902-1280-CD43-8352-C5D57B098B23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83BB18-EFF1-E05E-3C47-F26B5DDB6E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E47D2A-2F29-5BAA-2BE5-EBEB3B4AF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42437-EBF8-0549-A371-2DD841169CA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293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1C52C67-D8E7-DBE5-8E16-2B45B87A8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299159-5A37-13CF-7357-CF54CA900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D507CE-8A7A-13C6-6962-7B87C13E39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74BAAD-90C1-49E5-9147-476C76162366}" type="datetimeFigureOut">
              <a:rPr lang="es-CL" smtClean="0"/>
              <a:t>29-09-2026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07FEA8-23B8-29E5-4088-846B81076B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5F9C0-86EA-FBAD-46AC-7641A92B6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537825-3481-4BA9-BB64-B3894CDA17D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8557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#_ftnref1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4" Type="http://schemas.openxmlformats.org/officeDocument/2006/relationships/hyperlink" Target="#_ftnref2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F1E99A-AF24-8232-E4F1-0F1D0FD1C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63123" y="1719470"/>
            <a:ext cx="8675189" cy="1860104"/>
          </a:xfrm>
        </p:spPr>
        <p:txBody>
          <a:bodyPr>
            <a:normAutofit/>
          </a:bodyPr>
          <a:lstStyle/>
          <a:p>
            <a:r>
              <a:rPr lang="es-CL" sz="5400" b="1" dirty="0">
                <a:solidFill>
                  <a:schemeClr val="bg1"/>
                </a:solidFill>
                <a:latin typeface="Calibri"/>
                <a:cs typeface="Calibri"/>
              </a:rPr>
              <a:t>Sistema de Acreditación de la Educación Superior en Chile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745DBE1D-9536-E423-B01E-7B7E8C43A9C4}"/>
              </a:ext>
            </a:extLst>
          </p:cNvPr>
          <p:cNvCxnSpPr>
            <a:cxnSpLocks/>
          </p:cNvCxnSpPr>
          <p:nvPr/>
        </p:nvCxnSpPr>
        <p:spPr>
          <a:xfrm>
            <a:off x="550790" y="3700346"/>
            <a:ext cx="1351718" cy="0"/>
          </a:xfrm>
          <a:prstGeom prst="line">
            <a:avLst/>
          </a:prstGeom>
          <a:ln w="76200">
            <a:solidFill>
              <a:srgbClr val="009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5">
            <a:extLst>
              <a:ext uri="{FF2B5EF4-FFF2-40B4-BE49-F238E27FC236}">
                <a16:creationId xmlns:a16="http://schemas.microsoft.com/office/drawing/2014/main" id="{D6038D42-EF06-FF4F-9154-DDC264A8D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7044"/>
            <a:ext cx="65" cy="12311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CL" altLang="es-CL" sz="8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4" name="AutoShape 6" descr="https://www.cnachile.cl/PublishingImages/Comisionados/JoseLeay.png">
            <a:extLst>
              <a:ext uri="{FF2B5EF4-FFF2-40B4-BE49-F238E27FC236}">
                <a16:creationId xmlns:a16="http://schemas.microsoft.com/office/drawing/2014/main" id="{4CBC1773-6514-A14F-9ED9-B3DD9133D2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-6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3410619-FBB1-099E-6210-3D556670FB5A}"/>
              </a:ext>
            </a:extLst>
          </p:cNvPr>
          <p:cNvSpPr txBox="1"/>
          <p:nvPr/>
        </p:nvSpPr>
        <p:spPr>
          <a:xfrm>
            <a:off x="8216537" y="5655211"/>
            <a:ext cx="2882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sz="2800" dirty="0">
                <a:solidFill>
                  <a:schemeClr val="bg1"/>
                </a:solidFill>
              </a:rPr>
              <a:t>Septiembre 2026</a:t>
            </a:r>
          </a:p>
        </p:txBody>
      </p:sp>
    </p:spTree>
    <p:extLst>
      <p:ext uri="{BB962C8B-B14F-4D97-AF65-F5344CB8AC3E}">
        <p14:creationId xmlns:p14="http://schemas.microsoft.com/office/powerpoint/2010/main" val="3881572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947AE90B-BB89-5A4B-B852-E13DB6B3B815}"/>
              </a:ext>
            </a:extLst>
          </p:cNvPr>
          <p:cNvSpPr txBox="1"/>
          <p:nvPr/>
        </p:nvSpPr>
        <p:spPr>
          <a:xfrm>
            <a:off x="0" y="150752"/>
            <a:ext cx="121920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900" b="1" dirty="0">
                <a:solidFill>
                  <a:srgbClr val="0070C0"/>
                </a:solidFill>
              </a:rPr>
              <a:t>Evolución de Instituciones de Educación Superior en Chile (1980-2025) 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4852B27-3BCD-7D04-845C-8AB29D8DEBF2}"/>
              </a:ext>
            </a:extLst>
          </p:cNvPr>
          <p:cNvSpPr txBox="1"/>
          <p:nvPr/>
        </p:nvSpPr>
        <p:spPr>
          <a:xfrm>
            <a:off x="263352" y="3970509"/>
            <a:ext cx="114670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Entre 1981 y 1987 se autorizó el funcionamiento de 5 universidades privadas y 23 institutos profesionales.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Entre 1988 y 1989, las universidades autorizadas fueron 17, y los institutos profesionales, 34.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Entre enero y el 7 de marzo de 1990, se autorizaron 18 universidades y 23 institutos profesionales, y quedaron seis instituciones en trámite.  La incertidumbre acerca de las normas del nuevo régimen democrático hizo que el proceso se acelerara aún más.</a:t>
            </a:r>
            <a:endParaRPr lang="es-CL" sz="2000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6A3D189B-4095-9C58-8842-E67AC6EE13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614692"/>
              </p:ext>
            </p:extLst>
          </p:nvPr>
        </p:nvGraphicFramePr>
        <p:xfrm>
          <a:off x="431074" y="1462130"/>
          <a:ext cx="10790374" cy="213015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039548">
                  <a:extLst>
                    <a:ext uri="{9D8B030D-6E8A-4147-A177-3AD203B41FA5}">
                      <a16:colId xmlns:a16="http://schemas.microsoft.com/office/drawing/2014/main" val="40060056"/>
                    </a:ext>
                  </a:extLst>
                </a:gridCol>
                <a:gridCol w="934022">
                  <a:extLst>
                    <a:ext uri="{9D8B030D-6E8A-4147-A177-3AD203B41FA5}">
                      <a16:colId xmlns:a16="http://schemas.microsoft.com/office/drawing/2014/main" val="1874450826"/>
                    </a:ext>
                  </a:extLst>
                </a:gridCol>
                <a:gridCol w="863719">
                  <a:extLst>
                    <a:ext uri="{9D8B030D-6E8A-4147-A177-3AD203B41FA5}">
                      <a16:colId xmlns:a16="http://schemas.microsoft.com/office/drawing/2014/main" val="4123394088"/>
                    </a:ext>
                  </a:extLst>
                </a:gridCol>
                <a:gridCol w="903892">
                  <a:extLst>
                    <a:ext uri="{9D8B030D-6E8A-4147-A177-3AD203B41FA5}">
                      <a16:colId xmlns:a16="http://schemas.microsoft.com/office/drawing/2014/main" val="1693432148"/>
                    </a:ext>
                  </a:extLst>
                </a:gridCol>
                <a:gridCol w="873763">
                  <a:extLst>
                    <a:ext uri="{9D8B030D-6E8A-4147-A177-3AD203B41FA5}">
                      <a16:colId xmlns:a16="http://schemas.microsoft.com/office/drawing/2014/main" val="3273088439"/>
                    </a:ext>
                  </a:extLst>
                </a:gridCol>
                <a:gridCol w="883805">
                  <a:extLst>
                    <a:ext uri="{9D8B030D-6E8A-4147-A177-3AD203B41FA5}">
                      <a16:colId xmlns:a16="http://schemas.microsoft.com/office/drawing/2014/main" val="2555612073"/>
                    </a:ext>
                  </a:extLst>
                </a:gridCol>
                <a:gridCol w="833590">
                  <a:extLst>
                    <a:ext uri="{9D8B030D-6E8A-4147-A177-3AD203B41FA5}">
                      <a16:colId xmlns:a16="http://schemas.microsoft.com/office/drawing/2014/main" val="2446894629"/>
                    </a:ext>
                  </a:extLst>
                </a:gridCol>
                <a:gridCol w="823545">
                  <a:extLst>
                    <a:ext uri="{9D8B030D-6E8A-4147-A177-3AD203B41FA5}">
                      <a16:colId xmlns:a16="http://schemas.microsoft.com/office/drawing/2014/main" val="464490498"/>
                    </a:ext>
                  </a:extLst>
                </a:gridCol>
                <a:gridCol w="833590">
                  <a:extLst>
                    <a:ext uri="{9D8B030D-6E8A-4147-A177-3AD203B41FA5}">
                      <a16:colId xmlns:a16="http://schemas.microsoft.com/office/drawing/2014/main" val="3897859399"/>
                    </a:ext>
                  </a:extLst>
                </a:gridCol>
                <a:gridCol w="800900">
                  <a:extLst>
                    <a:ext uri="{9D8B030D-6E8A-4147-A177-3AD203B41FA5}">
                      <a16:colId xmlns:a16="http://schemas.microsoft.com/office/drawing/2014/main" val="911719480"/>
                    </a:ext>
                  </a:extLst>
                </a:gridCol>
              </a:tblGrid>
              <a:tr h="50831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 Sector/Tipo de institución</a:t>
                      </a:r>
                      <a:endParaRPr lang="es-CL" sz="1400" b="1" i="0" u="none" strike="noStrike" dirty="0">
                        <a:solidFill>
                          <a:srgbClr val="FFFF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1980</a:t>
                      </a:r>
                      <a:endParaRPr lang="es-CL" sz="1400" b="1" i="0" u="none" strike="noStrike" dirty="0">
                        <a:solidFill>
                          <a:srgbClr val="FFFF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1985</a:t>
                      </a:r>
                      <a:endParaRPr lang="es-CL" sz="1400" b="1" i="0" u="none" strike="noStrike" dirty="0">
                        <a:solidFill>
                          <a:srgbClr val="FFFF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1" u="none" strike="noStrike">
                          <a:solidFill>
                            <a:srgbClr val="FFFF00"/>
                          </a:solidFill>
                          <a:effectLst/>
                        </a:rPr>
                        <a:t>1990</a:t>
                      </a:r>
                      <a:endParaRPr lang="es-CL" sz="1400" b="1" i="0" u="none" strike="noStrike">
                        <a:solidFill>
                          <a:srgbClr val="FFFF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1" u="none" strike="noStrike">
                          <a:solidFill>
                            <a:srgbClr val="FFFF00"/>
                          </a:solidFill>
                          <a:effectLst/>
                        </a:rPr>
                        <a:t>1995</a:t>
                      </a:r>
                      <a:endParaRPr lang="es-CL" sz="1400" b="1" i="0" u="none" strike="noStrike">
                        <a:solidFill>
                          <a:srgbClr val="FFFF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1" u="none" strike="noStrike">
                          <a:solidFill>
                            <a:srgbClr val="FFFF00"/>
                          </a:solidFill>
                          <a:effectLst/>
                        </a:rPr>
                        <a:t>2000</a:t>
                      </a:r>
                      <a:endParaRPr lang="es-CL" sz="1400" b="1" i="0" u="none" strike="noStrike">
                        <a:solidFill>
                          <a:srgbClr val="FFFF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1" u="none" strike="noStrike">
                          <a:solidFill>
                            <a:srgbClr val="FFFF00"/>
                          </a:solidFill>
                          <a:effectLst/>
                        </a:rPr>
                        <a:t>2018</a:t>
                      </a:r>
                      <a:endParaRPr lang="es-CL" sz="1400" b="1" i="0" u="none" strike="noStrike">
                        <a:solidFill>
                          <a:srgbClr val="FFFF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1" u="none" strike="noStrike">
                          <a:solidFill>
                            <a:srgbClr val="FFFF00"/>
                          </a:solidFill>
                          <a:effectLst/>
                        </a:rPr>
                        <a:t>2020</a:t>
                      </a:r>
                      <a:endParaRPr lang="es-CL" sz="1400" b="1" i="0" u="none" strike="noStrike">
                        <a:solidFill>
                          <a:srgbClr val="FFFF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1" u="none" strike="noStrike">
                          <a:solidFill>
                            <a:srgbClr val="FFFF00"/>
                          </a:solidFill>
                          <a:effectLst/>
                        </a:rPr>
                        <a:t>2022</a:t>
                      </a:r>
                      <a:endParaRPr lang="es-CL" sz="1400" b="1" i="0" u="none" strike="noStrike">
                        <a:solidFill>
                          <a:srgbClr val="FFFF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2025</a:t>
                      </a:r>
                      <a:endParaRPr lang="es-CL" sz="1400" b="1" i="0" u="none" strike="noStrike" dirty="0">
                        <a:solidFill>
                          <a:srgbClr val="FFFF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143754"/>
                  </a:ext>
                </a:extLst>
              </a:tr>
              <a:tr h="4398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1400" b="0" u="none" strike="noStrike" baseline="0" dirty="0">
                          <a:solidFill>
                            <a:schemeClr val="tx2"/>
                          </a:solidFill>
                          <a:effectLst/>
                        </a:rPr>
                        <a:t> Universidades</a:t>
                      </a:r>
                      <a:endParaRPr lang="es-CL" sz="1400" b="0" i="0" u="none" strike="noStrike" baseline="0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8</a:t>
                      </a:r>
                      <a:endParaRPr lang="es-CL" sz="1400" b="0" i="0" u="none" strike="noStrike" baseline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21</a:t>
                      </a:r>
                      <a:endParaRPr lang="es-CL" sz="1400" b="0" i="0" u="none" strike="noStrike" baseline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baseline="0" dirty="0">
                          <a:solidFill>
                            <a:schemeClr val="tx2"/>
                          </a:solidFill>
                          <a:effectLst/>
                        </a:rPr>
                        <a:t>60</a:t>
                      </a:r>
                      <a:endParaRPr lang="es-CL" sz="1400" b="0" i="0" u="none" strike="noStrike" baseline="0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70</a:t>
                      </a:r>
                      <a:endParaRPr lang="es-CL" sz="1400" b="0" i="0" u="none" strike="noStrike" baseline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64</a:t>
                      </a:r>
                      <a:endParaRPr lang="es-CL" sz="1400" b="0" i="0" u="none" strike="noStrike" baseline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61</a:t>
                      </a:r>
                      <a:endParaRPr lang="es-CL" sz="1400" b="0" i="0" u="none" strike="noStrike" baseline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59</a:t>
                      </a:r>
                      <a:endParaRPr lang="es-CL" sz="1400" b="0" i="0" u="none" strike="noStrike" baseline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58</a:t>
                      </a:r>
                      <a:endParaRPr lang="es-CL" sz="1400" b="0" i="0" u="none" strike="noStrike" baseline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baseline="0" dirty="0">
                          <a:solidFill>
                            <a:schemeClr val="tx2"/>
                          </a:solidFill>
                          <a:effectLst/>
                        </a:rPr>
                        <a:t>57</a:t>
                      </a:r>
                      <a:endParaRPr lang="es-CL" sz="1400" b="0" i="0" u="none" strike="noStrike" baseline="0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68981765"/>
                  </a:ext>
                </a:extLst>
              </a:tr>
              <a:tr h="4211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 Institutos Profesionales</a:t>
                      </a:r>
                      <a:endParaRPr lang="es-CL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>
                          <a:solidFill>
                            <a:schemeClr val="tx2"/>
                          </a:solidFill>
                          <a:effectLst/>
                        </a:rPr>
                        <a:t>0</a:t>
                      </a:r>
                      <a:endParaRPr lang="es-CL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>
                          <a:solidFill>
                            <a:schemeClr val="tx2"/>
                          </a:solidFill>
                          <a:effectLst/>
                        </a:rPr>
                        <a:t>25</a:t>
                      </a:r>
                      <a:endParaRPr lang="es-CL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81</a:t>
                      </a:r>
                      <a:endParaRPr lang="es-CL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73</a:t>
                      </a:r>
                      <a:endParaRPr lang="es-CL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>
                          <a:solidFill>
                            <a:schemeClr val="tx2"/>
                          </a:solidFill>
                          <a:effectLst/>
                        </a:rPr>
                        <a:t>60</a:t>
                      </a:r>
                      <a:endParaRPr lang="es-CL" sz="1400" b="0" i="0" u="none" strike="noStrike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43</a:t>
                      </a:r>
                      <a:endParaRPr lang="es-CL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37</a:t>
                      </a:r>
                      <a:endParaRPr lang="es-CL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32</a:t>
                      </a:r>
                      <a:endParaRPr lang="es-CL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2"/>
                          </a:solidFill>
                          <a:effectLst/>
                        </a:rPr>
                        <a:t>30</a:t>
                      </a:r>
                      <a:endParaRPr lang="es-CL" sz="1400" b="0" i="0" u="none" strike="noStrike" dirty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38468802"/>
                  </a:ext>
                </a:extLst>
              </a:tr>
              <a:tr h="42353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Centros de Formación Técnica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118</a:t>
                      </a:r>
                      <a:endParaRPr lang="es-CL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161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127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116</a:t>
                      </a:r>
                      <a:endParaRPr lang="es-CL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47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53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43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18057507"/>
                  </a:ext>
                </a:extLst>
              </a:tr>
              <a:tr h="33730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Total Sistema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s-CL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164</a:t>
                      </a:r>
                      <a:endParaRPr lang="es-CL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302</a:t>
                      </a:r>
                      <a:endParaRPr lang="es-CL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270</a:t>
                      </a:r>
                      <a:endParaRPr lang="es-CL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240</a:t>
                      </a:r>
                      <a:endParaRPr lang="es-CL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151</a:t>
                      </a:r>
                      <a:endParaRPr lang="es-CL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149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>
                          <a:solidFill>
                            <a:schemeClr val="tx1"/>
                          </a:solidFill>
                          <a:effectLst/>
                        </a:rPr>
                        <a:t>140</a:t>
                      </a:r>
                      <a:endParaRPr lang="es-CL" sz="1400" b="0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130</a:t>
                      </a:r>
                      <a:endParaRPr lang="es-CL" sz="1400" b="0" i="0" u="none" strike="noStrike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0738939"/>
                  </a:ext>
                </a:extLst>
              </a:tr>
            </a:tbl>
          </a:graphicData>
        </a:graphic>
      </p:graphicFrame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7A4E55DF-4281-7163-053C-0107848EC91E}"/>
              </a:ext>
            </a:extLst>
          </p:cNvPr>
          <p:cNvCxnSpPr>
            <a:cxnSpLocks/>
          </p:cNvCxnSpPr>
          <p:nvPr/>
        </p:nvCxnSpPr>
        <p:spPr>
          <a:xfrm>
            <a:off x="263352" y="6597352"/>
            <a:ext cx="11120333" cy="0"/>
          </a:xfrm>
          <a:prstGeom prst="line">
            <a:avLst/>
          </a:prstGeom>
          <a:ln w="12700">
            <a:solidFill>
              <a:srgbClr val="0458A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93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587082-2256-6D4C-7299-A59FAECDE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7BB71B0F-6060-A05D-640F-A9DC40D8C44B}"/>
              </a:ext>
            </a:extLst>
          </p:cNvPr>
          <p:cNvSpPr txBox="1"/>
          <p:nvPr/>
        </p:nvSpPr>
        <p:spPr>
          <a:xfrm>
            <a:off x="119336" y="116632"/>
            <a:ext cx="11665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Evolución de la Matrícula de Educación Superior en Chile (2007-2025)  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697A85E1-259B-12A1-B860-38B987CC86F8}"/>
              </a:ext>
            </a:extLst>
          </p:cNvPr>
          <p:cNvSpPr/>
          <p:nvPr/>
        </p:nvSpPr>
        <p:spPr>
          <a:xfrm>
            <a:off x="526704" y="4498967"/>
            <a:ext cx="109964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 2025 la matrícula total alcanzó 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1.455.639 estudiantes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considerando los niveles de pregrado, postgrado y postítulo.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MX" dirty="0">
                <a:solidFill>
                  <a:prstClr val="black"/>
                </a:solidFill>
                <a:latin typeface="Aptos" panose="02110004020202020204"/>
              </a:rPr>
              <a:t>L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 universidades concentraron el 59% de la matrícula total, los institutos profesionales el 31%, y los centros de formación técnica, el 10%.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 matrícula de pregrado concentra el 91% del total, seguida del postítulo 5% y postgrado 4%. 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76F9385-15D0-927A-A594-DEA27166F1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2307687"/>
              </p:ext>
            </p:extLst>
          </p:nvPr>
        </p:nvGraphicFramePr>
        <p:xfrm>
          <a:off x="679268" y="881705"/>
          <a:ext cx="10580509" cy="3408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4B641D7D-D1A6-D707-C5E0-66244F0D68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92985" y="6408317"/>
            <a:ext cx="541372" cy="378069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0E96323F-7D1A-12D3-1139-00839812DB11}"/>
              </a:ext>
            </a:extLst>
          </p:cNvPr>
          <p:cNvCxnSpPr>
            <a:cxnSpLocks/>
          </p:cNvCxnSpPr>
          <p:nvPr/>
        </p:nvCxnSpPr>
        <p:spPr>
          <a:xfrm>
            <a:off x="263352" y="6597352"/>
            <a:ext cx="11120333" cy="0"/>
          </a:xfrm>
          <a:prstGeom prst="line">
            <a:avLst/>
          </a:prstGeom>
          <a:ln w="12700">
            <a:solidFill>
              <a:srgbClr val="0458A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576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C88093D9-51E9-A745-8609-EED68B3F786F}"/>
              </a:ext>
            </a:extLst>
          </p:cNvPr>
          <p:cNvSpPr txBox="1">
            <a:spLocks/>
          </p:cNvSpPr>
          <p:nvPr/>
        </p:nvSpPr>
        <p:spPr>
          <a:xfrm>
            <a:off x="449451" y="1844563"/>
            <a:ext cx="10945216" cy="15846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600" b="1" dirty="0">
                <a:solidFill>
                  <a:prstClr val="white"/>
                </a:solidFill>
                <a:latin typeface="Calibri"/>
                <a:cs typeface="Calibri"/>
              </a:rPr>
              <a:t>Sistema de Garantía de Calidad de Educación Superior en Chile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0875A659-94D2-3041-9CCA-AB54CA2C9606}"/>
              </a:ext>
            </a:extLst>
          </p:cNvPr>
          <p:cNvCxnSpPr>
            <a:cxnSpLocks/>
          </p:cNvCxnSpPr>
          <p:nvPr/>
        </p:nvCxnSpPr>
        <p:spPr>
          <a:xfrm>
            <a:off x="927858" y="4221088"/>
            <a:ext cx="1351718" cy="0"/>
          </a:xfrm>
          <a:prstGeom prst="line">
            <a:avLst/>
          </a:prstGeom>
          <a:ln w="76200">
            <a:solidFill>
              <a:srgbClr val="009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116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"/>
          <p:cNvSpPr/>
          <p:nvPr/>
        </p:nvSpPr>
        <p:spPr>
          <a:xfrm>
            <a:off x="173609" y="736599"/>
            <a:ext cx="11890894" cy="5731435"/>
          </a:xfrm>
          <a:prstGeom prst="rect">
            <a:avLst/>
          </a:prstGeom>
          <a:noFill/>
          <a:ln w="9525" cap="flat" cmpd="sng">
            <a:noFill/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marL="25401" algn="just"/>
            <a:endParaRPr sz="933">
              <a:solidFill>
                <a:srgbClr val="59595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4"/>
          <p:cNvSpPr txBox="1">
            <a:spLocks noGrp="1"/>
          </p:cNvSpPr>
          <p:nvPr>
            <p:ph type="title" idx="4294967295"/>
          </p:nvPr>
        </p:nvSpPr>
        <p:spPr>
          <a:xfrm>
            <a:off x="173608" y="44624"/>
            <a:ext cx="11357992" cy="584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0950" tIns="30467" rIns="60950" bIns="30467" rtlCol="0" anchor="ctr" anchorCtr="0">
            <a:normAutofit/>
          </a:bodyPr>
          <a:lstStyle/>
          <a:p>
            <a:pPr>
              <a:spcBef>
                <a:spcPts val="0"/>
              </a:spcBef>
              <a:buClr>
                <a:srgbClr val="0072C6"/>
              </a:buClr>
              <a:buSzPts val="3400"/>
            </a:pPr>
            <a:r>
              <a:rPr lang="en-US" sz="3000" b="1" dirty="0">
                <a:solidFill>
                  <a:srgbClr val="0070C0"/>
                </a:solidFill>
                <a:latin typeface="+mn-lt"/>
                <a:ea typeface="+mn-ea"/>
                <a:cs typeface="+mn-cs"/>
                <a:sym typeface="Calibri"/>
              </a:rPr>
              <a:t>Sistema Nacional de </a:t>
            </a:r>
            <a:r>
              <a:rPr lang="en-US" sz="3000" b="1" dirty="0" err="1">
                <a:solidFill>
                  <a:srgbClr val="0070C0"/>
                </a:solidFill>
                <a:latin typeface="+mn-lt"/>
                <a:ea typeface="+mn-ea"/>
                <a:cs typeface="+mn-cs"/>
                <a:sym typeface="Calibri"/>
              </a:rPr>
              <a:t>Aseguramiento</a:t>
            </a:r>
            <a:r>
              <a:rPr lang="en-US" sz="3000" b="1" dirty="0">
                <a:solidFill>
                  <a:srgbClr val="0070C0"/>
                </a:solidFill>
                <a:latin typeface="+mn-lt"/>
                <a:ea typeface="+mn-ea"/>
                <a:cs typeface="+mn-cs"/>
                <a:sym typeface="Calibri"/>
              </a:rPr>
              <a:t> de la Calidad (SINACES)</a:t>
            </a:r>
            <a:endParaRPr sz="3000" b="1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2" name="Google Shape;152;p4"/>
          <p:cNvSpPr/>
          <p:nvPr/>
        </p:nvSpPr>
        <p:spPr>
          <a:xfrm>
            <a:off x="9752400" y="1532700"/>
            <a:ext cx="2177143" cy="746579"/>
          </a:xfrm>
          <a:prstGeom prst="rect">
            <a:avLst/>
          </a:prstGeom>
          <a:noFill/>
          <a:ln w="38100" cap="flat" cmpd="sng">
            <a:solidFill>
              <a:srgbClr val="0458A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9526" lvl="2" algn="ctr">
              <a:lnSpc>
                <a:spcPct val="120000"/>
              </a:lnSpc>
            </a:pPr>
            <a:r>
              <a:rPr lang="en-US" sz="1200" b="1">
                <a:solidFill>
                  <a:srgbClr val="0458A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UNIVERSIDADES </a:t>
            </a:r>
            <a:endParaRPr sz="1200"/>
          </a:p>
        </p:txBody>
      </p:sp>
      <p:sp>
        <p:nvSpPr>
          <p:cNvPr id="153" name="Google Shape;153;p4"/>
          <p:cNvSpPr/>
          <p:nvPr/>
        </p:nvSpPr>
        <p:spPr>
          <a:xfrm>
            <a:off x="9752400" y="824011"/>
            <a:ext cx="2177143" cy="650465"/>
          </a:xfrm>
          <a:prstGeom prst="rect">
            <a:avLst/>
          </a:prstGeom>
          <a:solidFill>
            <a:srgbClr val="0458A3"/>
          </a:solidFill>
          <a:ln w="9525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9526" lvl="2" algn="ctr">
              <a:lnSpc>
                <a:spcPct val="120000"/>
              </a:lnSpc>
            </a:pPr>
            <a:r>
              <a:rPr lang="en-US" sz="12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INSTITUCIONES DE EDUCACIÓN SUPERIOR</a:t>
            </a:r>
            <a:endParaRPr sz="1200" dirty="0"/>
          </a:p>
        </p:txBody>
      </p:sp>
      <p:sp>
        <p:nvSpPr>
          <p:cNvPr id="154" name="Google Shape;154;p4"/>
          <p:cNvSpPr/>
          <p:nvPr/>
        </p:nvSpPr>
        <p:spPr>
          <a:xfrm>
            <a:off x="9752400" y="2373384"/>
            <a:ext cx="2177143" cy="746579"/>
          </a:xfrm>
          <a:prstGeom prst="rect">
            <a:avLst/>
          </a:prstGeom>
          <a:noFill/>
          <a:ln w="38100" cap="flat" cmpd="sng">
            <a:solidFill>
              <a:srgbClr val="0458A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9526" lvl="2" algn="ctr">
              <a:lnSpc>
                <a:spcPct val="120000"/>
              </a:lnSpc>
            </a:pPr>
            <a:r>
              <a:rPr lang="en-US" sz="1200" b="1" dirty="0">
                <a:solidFill>
                  <a:srgbClr val="0458A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INSTITUTOS PROFESIONALES </a:t>
            </a:r>
            <a:endParaRPr sz="1200" dirty="0"/>
          </a:p>
        </p:txBody>
      </p:sp>
      <p:sp>
        <p:nvSpPr>
          <p:cNvPr id="155" name="Google Shape;155;p4"/>
          <p:cNvSpPr/>
          <p:nvPr/>
        </p:nvSpPr>
        <p:spPr>
          <a:xfrm>
            <a:off x="9751803" y="3200259"/>
            <a:ext cx="2177143" cy="746579"/>
          </a:xfrm>
          <a:prstGeom prst="rect">
            <a:avLst/>
          </a:prstGeom>
          <a:noFill/>
          <a:ln w="38100" cap="flat" cmpd="sng">
            <a:solidFill>
              <a:srgbClr val="0458A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9526" lvl="2" algn="ctr">
              <a:lnSpc>
                <a:spcPct val="120000"/>
              </a:lnSpc>
            </a:pPr>
            <a:r>
              <a:rPr lang="en-US" sz="1200" b="1" dirty="0">
                <a:solidFill>
                  <a:srgbClr val="0458A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CENTROS DE FORMACIÓN TÉCNICA </a:t>
            </a:r>
            <a:endParaRPr sz="1200" dirty="0"/>
          </a:p>
        </p:txBody>
      </p:sp>
      <p:sp>
        <p:nvSpPr>
          <p:cNvPr id="4" name="Google Shape;155;p4">
            <a:extLst>
              <a:ext uri="{FF2B5EF4-FFF2-40B4-BE49-F238E27FC236}">
                <a16:creationId xmlns:a16="http://schemas.microsoft.com/office/drawing/2014/main" id="{2C07C2D8-A85F-77FA-4A58-D4B8562E1F7D}"/>
              </a:ext>
            </a:extLst>
          </p:cNvPr>
          <p:cNvSpPr/>
          <p:nvPr/>
        </p:nvSpPr>
        <p:spPr>
          <a:xfrm>
            <a:off x="9751803" y="4029457"/>
            <a:ext cx="2177143" cy="746579"/>
          </a:xfrm>
          <a:prstGeom prst="rect">
            <a:avLst/>
          </a:prstGeom>
          <a:noFill/>
          <a:ln w="38100" cap="flat" cmpd="sng">
            <a:solidFill>
              <a:srgbClr val="0458A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9526" lvl="2" algn="ctr">
              <a:lnSpc>
                <a:spcPct val="120000"/>
              </a:lnSpc>
            </a:pPr>
            <a:r>
              <a:rPr lang="en-US" sz="1200" b="1" dirty="0">
                <a:solidFill>
                  <a:srgbClr val="0458A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FUERZAS ARMADAS, DE ORDEN Y DE SEGURIDAD PÚBLICA</a:t>
            </a:r>
            <a:endParaRPr sz="1200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F1E6813-5BC9-FF4A-9448-D2BD463B3507}"/>
              </a:ext>
            </a:extLst>
          </p:cNvPr>
          <p:cNvSpPr/>
          <p:nvPr/>
        </p:nvSpPr>
        <p:spPr>
          <a:xfrm>
            <a:off x="6973329" y="2366076"/>
            <a:ext cx="2643515" cy="2457624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s-CL" sz="13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L" sz="1300" b="1" dirty="0">
                <a:latin typeface="Calibri" panose="020F0502020204030204" pitchFamily="34" charset="0"/>
                <a:cs typeface="Calibri" panose="020F0502020204030204" pitchFamily="34" charset="0"/>
              </a:rPr>
              <a:t>Superintendencia de Educación Superior</a:t>
            </a:r>
          </a:p>
          <a:p>
            <a:r>
              <a:rPr lang="es-CL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L" sz="1300" dirty="0">
                <a:latin typeface="Calibri" panose="020F0502020204030204" pitchFamily="34" charset="0"/>
                <a:cs typeface="Calibri" panose="020F0502020204030204" pitchFamily="34" charset="0"/>
              </a:rPr>
              <a:t>Fiscaliza el cumplimiento de las disposiciones que regulan a las 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L" sz="1300" dirty="0">
                <a:latin typeface="Calibri" panose="020F0502020204030204" pitchFamily="34" charset="0"/>
                <a:cs typeface="Calibri" panose="020F0502020204030204" pitchFamily="34" charset="0"/>
              </a:rPr>
              <a:t>Fiscaliza que los recursos se destinen a los fines que le son propios. 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3F15B38-A4BB-C649-8474-2199BD3BBF9A}"/>
              </a:ext>
            </a:extLst>
          </p:cNvPr>
          <p:cNvSpPr/>
          <p:nvPr/>
        </p:nvSpPr>
        <p:spPr>
          <a:xfrm>
            <a:off x="2794385" y="877971"/>
            <a:ext cx="4468132" cy="132714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1300" b="1" dirty="0">
                <a:latin typeface="Calibri" panose="020F0502020204030204" pitchFamily="34" charset="0"/>
                <a:cs typeface="Calibri" panose="020F0502020204030204" pitchFamily="34" charset="0"/>
              </a:rPr>
              <a:t>Ministerio de Educación-Subsecretaría de Educación Superior</a:t>
            </a:r>
          </a:p>
          <a:p>
            <a:r>
              <a:rPr lang="es-CL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L" sz="13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Elaboración, coordinación, ejecución y evaluación de </a:t>
            </a:r>
            <a:r>
              <a:rPr lang="es-CL" sz="1300" dirty="0">
                <a:latin typeface="Calibri" panose="020F0502020204030204" pitchFamily="34" charset="0"/>
                <a:cs typeface="Calibri" panose="020F0502020204030204" pitchFamily="34" charset="0"/>
              </a:rPr>
              <a:t>políticas y programas de educación superior.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L" sz="1300" dirty="0">
                <a:latin typeface="Calibri" panose="020F0502020204030204" pitchFamily="34" charset="0"/>
                <a:cs typeface="Calibri" panose="020F0502020204030204" pitchFamily="34" charset="0"/>
              </a:rPr>
              <a:t>Administra el Sistema Nacional de Información de la Educación Superior. 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6B33CEC-1ED5-3844-8065-5F0F66F81A7F}"/>
              </a:ext>
            </a:extLst>
          </p:cNvPr>
          <p:cNvSpPr/>
          <p:nvPr/>
        </p:nvSpPr>
        <p:spPr>
          <a:xfrm>
            <a:off x="263352" y="2346489"/>
            <a:ext cx="2650518" cy="243544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1300" b="1" dirty="0">
                <a:latin typeface="Calibri" panose="020F0502020204030204" pitchFamily="34" charset="0"/>
                <a:cs typeface="Calibri" panose="020F0502020204030204" pitchFamily="34" charset="0"/>
              </a:rPr>
              <a:t>Comisión Nacional de Acreditación</a:t>
            </a:r>
          </a:p>
          <a:p>
            <a:r>
              <a:rPr lang="es-CL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L" sz="1300" dirty="0">
                <a:latin typeface="Calibri" panose="020F0502020204030204" pitchFamily="34" charset="0"/>
                <a:cs typeface="Calibri" panose="020F0502020204030204" pitchFamily="34" charset="0"/>
              </a:rPr>
              <a:t>Promover, evaluar y acreditar la calidad de las instituciones de Educación Superior autónomas y de las carreras y programas de pregrado y postgrado.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L" sz="1300" dirty="0">
                <a:latin typeface="Calibri" panose="020F0502020204030204" pitchFamily="34" charset="0"/>
                <a:cs typeface="Calibri" panose="020F0502020204030204" pitchFamily="34" charset="0"/>
              </a:rPr>
              <a:t>Establecer criterios y estándares para la evaluación de la calidad de las IES. 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5A5E0344-6A93-2D43-9ED2-71AE8A9143F1}"/>
              </a:ext>
            </a:extLst>
          </p:cNvPr>
          <p:cNvSpPr/>
          <p:nvPr/>
        </p:nvSpPr>
        <p:spPr>
          <a:xfrm>
            <a:off x="2794385" y="5001290"/>
            <a:ext cx="4468132" cy="132714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1300" b="1" dirty="0">
                <a:latin typeface="Calibri" panose="020F0502020204030204" pitchFamily="34" charset="0"/>
                <a:cs typeface="Calibri" panose="020F0502020204030204" pitchFamily="34" charset="0"/>
              </a:rPr>
              <a:t>Consejo Nacional de Educación</a:t>
            </a:r>
            <a:r>
              <a:rPr lang="es-CL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s-CL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L" sz="1300" dirty="0">
                <a:latin typeface="Calibri" panose="020F0502020204030204" pitchFamily="34" charset="0"/>
                <a:cs typeface="Calibri" panose="020F0502020204030204" pitchFamily="34" charset="0"/>
              </a:rPr>
              <a:t>Licenciamiento de las nuevas IES privadas.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L" sz="1300" dirty="0">
                <a:latin typeface="Calibri" panose="020F0502020204030204" pitchFamily="34" charset="0"/>
                <a:cs typeface="Calibri" panose="020F0502020204030204" pitchFamily="34" charset="0"/>
              </a:rPr>
              <a:t>Supervigila el funcionamiento de los CFT estatales.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L" sz="1300" dirty="0">
                <a:latin typeface="Calibri" panose="020F0502020204030204" pitchFamily="34" charset="0"/>
                <a:cs typeface="Calibri" panose="020F0502020204030204" pitchFamily="34" charset="0"/>
              </a:rPr>
              <a:t>Supervisa instituciones no acreditadas.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CL" sz="1300" dirty="0">
                <a:latin typeface="Calibri" panose="020F0502020204030204" pitchFamily="34" charset="0"/>
                <a:cs typeface="Calibri" panose="020F0502020204030204" pitchFamily="34" charset="0"/>
              </a:rPr>
              <a:t>Instancias de apelación de algunas decisiones de la CNA.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55A1EBF-C6F9-1D4E-AF95-2829C50277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4181" y="2272068"/>
            <a:ext cx="2992601" cy="2673802"/>
          </a:xfrm>
          <a:prstGeom prst="rect">
            <a:avLst/>
          </a:prstGeom>
        </p:spPr>
      </p:pic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CA51CE02-D1D8-CEEF-F2FE-AC7EB946DAD3}"/>
              </a:ext>
            </a:extLst>
          </p:cNvPr>
          <p:cNvCxnSpPr>
            <a:cxnSpLocks/>
          </p:cNvCxnSpPr>
          <p:nvPr/>
        </p:nvCxnSpPr>
        <p:spPr>
          <a:xfrm>
            <a:off x="263352" y="6597352"/>
            <a:ext cx="11120333" cy="0"/>
          </a:xfrm>
          <a:prstGeom prst="line">
            <a:avLst/>
          </a:prstGeom>
          <a:ln w="12700">
            <a:solidFill>
              <a:srgbClr val="0458A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415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animBg="1"/>
      <p:bldP spid="153" grpId="0" animBg="1"/>
      <p:bldP spid="154" grpId="0" animBg="1"/>
      <p:bldP spid="155" grpId="0" animBg="1"/>
      <p:bldP spid="4" grpId="0" animBg="1"/>
      <p:bldP spid="5" grpId="0" animBg="1"/>
      <p:bldP spid="13" grpId="0" animBg="1"/>
      <p:bldP spid="14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1E9453-1E9D-9C6D-6C55-F6E6AF49D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52465FB7-EA88-C490-8270-3EC30DBB901F}"/>
              </a:ext>
            </a:extLst>
          </p:cNvPr>
          <p:cNvSpPr/>
          <p:nvPr/>
        </p:nvSpPr>
        <p:spPr>
          <a:xfrm>
            <a:off x="810281" y="2447364"/>
            <a:ext cx="1622323" cy="100289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/>
              <a:t>Registro Estatutos Personalidad Jurídica</a:t>
            </a:r>
            <a:endParaRPr lang="es-CL" sz="1200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6309F55E-6418-28C1-4103-21EF21442A57}"/>
              </a:ext>
            </a:extLst>
          </p:cNvPr>
          <p:cNvSpPr/>
          <p:nvPr/>
        </p:nvSpPr>
        <p:spPr>
          <a:xfrm>
            <a:off x="2914386" y="2462113"/>
            <a:ext cx="1622323" cy="100289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500" dirty="0"/>
              <a:t>Licenciamiento</a:t>
            </a:r>
            <a:endParaRPr lang="es-CL" sz="1500" dirty="0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45B87708-DEC7-3EE3-8310-88D9F900D347}"/>
              </a:ext>
            </a:extLst>
          </p:cNvPr>
          <p:cNvSpPr/>
          <p:nvPr/>
        </p:nvSpPr>
        <p:spPr>
          <a:xfrm>
            <a:off x="5116812" y="2467029"/>
            <a:ext cx="1622323" cy="100289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/>
              <a:t>Autonomía</a:t>
            </a:r>
            <a:endParaRPr lang="es-MX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88A0A77A-FA5E-120F-CE5A-0F4CA4354E2A}"/>
              </a:ext>
            </a:extLst>
          </p:cNvPr>
          <p:cNvSpPr/>
          <p:nvPr/>
        </p:nvSpPr>
        <p:spPr>
          <a:xfrm>
            <a:off x="7319238" y="2467029"/>
            <a:ext cx="1622323" cy="100289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/>
              <a:t>Acreditación</a:t>
            </a:r>
            <a:endParaRPr lang="es-CL" sz="1600" dirty="0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D25C7F03-1648-97C6-91B7-5D19BE86C6C9}"/>
              </a:ext>
            </a:extLst>
          </p:cNvPr>
          <p:cNvSpPr/>
          <p:nvPr/>
        </p:nvSpPr>
        <p:spPr>
          <a:xfrm>
            <a:off x="9590692" y="1126561"/>
            <a:ext cx="1622323" cy="1002890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>
                <a:solidFill>
                  <a:srgbClr val="0070C0"/>
                </a:solidFill>
              </a:rPr>
              <a:t>Garantía Pública de Calidad</a:t>
            </a:r>
            <a:endParaRPr lang="es-CL" sz="1600" dirty="0">
              <a:solidFill>
                <a:srgbClr val="0070C0"/>
              </a:solidFill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0047E38B-B9A0-6606-F37F-F062EED7D24C}"/>
              </a:ext>
            </a:extLst>
          </p:cNvPr>
          <p:cNvSpPr/>
          <p:nvPr/>
        </p:nvSpPr>
        <p:spPr>
          <a:xfrm>
            <a:off x="9108703" y="3435506"/>
            <a:ext cx="1622323" cy="100289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/>
              <a:t>Supervisión</a:t>
            </a:r>
            <a:endParaRPr lang="es-CL" sz="1600" dirty="0"/>
          </a:p>
        </p:txBody>
      </p:sp>
      <p:pic>
        <p:nvPicPr>
          <p:cNvPr id="1026" name="Picture 2" descr="Subsecretaría de Educación Superior de Chile - Wikipedia, la enciclopedia  libre">
            <a:extLst>
              <a:ext uri="{FF2B5EF4-FFF2-40B4-BE49-F238E27FC236}">
                <a16:creationId xmlns:a16="http://schemas.microsoft.com/office/drawing/2014/main" id="{4B24AA74-79D1-FD91-E8D7-C63DAA22F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26" y="1123728"/>
            <a:ext cx="1110187" cy="100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go CNED">
            <a:extLst>
              <a:ext uri="{FF2B5EF4-FFF2-40B4-BE49-F238E27FC236}">
                <a16:creationId xmlns:a16="http://schemas.microsoft.com/office/drawing/2014/main" id="{C904FD71-84B0-0A6D-666B-F0F67D8BE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659" y="1123522"/>
            <a:ext cx="1301776" cy="102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 descr="Logotipo&#10;&#10;Descripción generada automáticamente">
            <a:extLst>
              <a:ext uri="{FF2B5EF4-FFF2-40B4-BE49-F238E27FC236}">
                <a16:creationId xmlns:a16="http://schemas.microsoft.com/office/drawing/2014/main" id="{5AF8188C-462F-BE2F-536E-B7865ECFC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627" y="1088596"/>
            <a:ext cx="807543" cy="1114786"/>
          </a:xfrm>
          <a:prstGeom prst="rect">
            <a:avLst/>
          </a:prstGeom>
        </p:spPr>
      </p:pic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F71253AA-7422-BA85-100E-B2BFB1C4D826}"/>
              </a:ext>
            </a:extLst>
          </p:cNvPr>
          <p:cNvSpPr/>
          <p:nvPr/>
        </p:nvSpPr>
        <p:spPr>
          <a:xfrm>
            <a:off x="2550594" y="2830822"/>
            <a:ext cx="226143" cy="206478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CCA8D2DB-B5BB-356B-8BA2-D212CA236DC9}"/>
              </a:ext>
            </a:extLst>
          </p:cNvPr>
          <p:cNvSpPr/>
          <p:nvPr/>
        </p:nvSpPr>
        <p:spPr>
          <a:xfrm>
            <a:off x="4689109" y="2845570"/>
            <a:ext cx="226143" cy="206478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B2F0EF11-B480-D511-39C7-5FCBE6532450}"/>
              </a:ext>
            </a:extLst>
          </p:cNvPr>
          <p:cNvSpPr/>
          <p:nvPr/>
        </p:nvSpPr>
        <p:spPr>
          <a:xfrm>
            <a:off x="6916115" y="2860319"/>
            <a:ext cx="226143" cy="206478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6" name="Abrir llave 15">
            <a:extLst>
              <a:ext uri="{FF2B5EF4-FFF2-40B4-BE49-F238E27FC236}">
                <a16:creationId xmlns:a16="http://schemas.microsoft.com/office/drawing/2014/main" id="{216C796F-7140-40D1-C478-1956FFA991F7}"/>
              </a:ext>
            </a:extLst>
          </p:cNvPr>
          <p:cNvSpPr/>
          <p:nvPr/>
        </p:nvSpPr>
        <p:spPr>
          <a:xfrm rot="16200000">
            <a:off x="2471516" y="3115619"/>
            <a:ext cx="453135" cy="2020526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7" name="Abrir llave 16">
            <a:extLst>
              <a:ext uri="{FF2B5EF4-FFF2-40B4-BE49-F238E27FC236}">
                <a16:creationId xmlns:a16="http://schemas.microsoft.com/office/drawing/2014/main" id="{62BC9C36-2008-E8B2-21CE-57A2920FF3AF}"/>
              </a:ext>
            </a:extLst>
          </p:cNvPr>
          <p:cNvSpPr/>
          <p:nvPr/>
        </p:nvSpPr>
        <p:spPr>
          <a:xfrm rot="16200000">
            <a:off x="6778039" y="3068866"/>
            <a:ext cx="453135" cy="2020526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8" name="Abrir llave 17">
            <a:extLst>
              <a:ext uri="{FF2B5EF4-FFF2-40B4-BE49-F238E27FC236}">
                <a16:creationId xmlns:a16="http://schemas.microsoft.com/office/drawing/2014/main" id="{4748C699-D93D-BABE-568A-63C15EC4971E}"/>
              </a:ext>
            </a:extLst>
          </p:cNvPr>
          <p:cNvSpPr/>
          <p:nvPr/>
        </p:nvSpPr>
        <p:spPr>
          <a:xfrm rot="16200000">
            <a:off x="9693298" y="3892279"/>
            <a:ext cx="453135" cy="1622324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949DCC8-7DCB-703E-DFEE-7A120B18479F}"/>
              </a:ext>
            </a:extLst>
          </p:cNvPr>
          <p:cNvSpPr/>
          <p:nvPr/>
        </p:nvSpPr>
        <p:spPr>
          <a:xfrm>
            <a:off x="2167141" y="4480097"/>
            <a:ext cx="1061884" cy="45313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/>
              <a:t>6 a 9 años</a:t>
            </a:r>
            <a:endParaRPr lang="es-CL" sz="1400"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D4A18DB-A663-9849-56A8-E228583A37FA}"/>
              </a:ext>
            </a:extLst>
          </p:cNvPr>
          <p:cNvSpPr/>
          <p:nvPr/>
        </p:nvSpPr>
        <p:spPr>
          <a:xfrm>
            <a:off x="6473664" y="4476873"/>
            <a:ext cx="1061884" cy="45313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/>
              <a:t>2 años</a:t>
            </a:r>
            <a:endParaRPr lang="es-CL" sz="1400" dirty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7690D75B-59F7-18AD-DE84-75E7F7209BD7}"/>
              </a:ext>
            </a:extLst>
          </p:cNvPr>
          <p:cNvSpPr/>
          <p:nvPr/>
        </p:nvSpPr>
        <p:spPr>
          <a:xfrm>
            <a:off x="9388922" y="4988150"/>
            <a:ext cx="1061884" cy="45313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/>
              <a:t>3 años</a:t>
            </a:r>
            <a:endParaRPr lang="es-CL" sz="1400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DE3DF802-957E-5F5D-EAF7-AAE2C2B10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676" y="5441286"/>
            <a:ext cx="791497" cy="79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320A0BA6-5693-8766-3A10-9504B4A21857}"/>
              </a:ext>
            </a:extLst>
          </p:cNvPr>
          <p:cNvSpPr/>
          <p:nvPr/>
        </p:nvSpPr>
        <p:spPr>
          <a:xfrm>
            <a:off x="7368398" y="5327787"/>
            <a:ext cx="1622323" cy="100289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dirty="0"/>
              <a:t>Control legal y financiero</a:t>
            </a:r>
            <a:endParaRPr lang="es-CL" sz="1600" dirty="0"/>
          </a:p>
        </p:txBody>
      </p:sp>
      <p:sp>
        <p:nvSpPr>
          <p:cNvPr id="23" name="Flecha: a la derecha 22">
            <a:extLst>
              <a:ext uri="{FF2B5EF4-FFF2-40B4-BE49-F238E27FC236}">
                <a16:creationId xmlns:a16="http://schemas.microsoft.com/office/drawing/2014/main" id="{321ACF4E-34A9-5E81-7573-664CACF574D7}"/>
              </a:ext>
            </a:extLst>
          </p:cNvPr>
          <p:cNvSpPr/>
          <p:nvPr/>
        </p:nvSpPr>
        <p:spPr>
          <a:xfrm>
            <a:off x="6891534" y="5725993"/>
            <a:ext cx="226143" cy="206478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D032779-1F8F-01BD-36F4-F51F02B72783}"/>
              </a:ext>
            </a:extLst>
          </p:cNvPr>
          <p:cNvSpPr/>
          <p:nvPr/>
        </p:nvSpPr>
        <p:spPr>
          <a:xfrm>
            <a:off x="191344" y="188640"/>
            <a:ext cx="123133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000" b="1" dirty="0">
                <a:solidFill>
                  <a:srgbClr val="0070C0"/>
                </a:solidFill>
              </a:rPr>
              <a:t>Ejemplo de ciclo de vida de una IES privada</a:t>
            </a:r>
          </a:p>
        </p:txBody>
      </p:sp>
      <p:pic>
        <p:nvPicPr>
          <p:cNvPr id="26" name="Picture 4" descr="Logo CNED">
            <a:extLst>
              <a:ext uri="{FF2B5EF4-FFF2-40B4-BE49-F238E27FC236}">
                <a16:creationId xmlns:a16="http://schemas.microsoft.com/office/drawing/2014/main" id="{092582D8-C2C7-6C55-9130-7733A118B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6120" y="3664127"/>
            <a:ext cx="691851" cy="54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A25DD107-7E9C-DB7C-B62C-89B4906F5067}"/>
              </a:ext>
            </a:extLst>
          </p:cNvPr>
          <p:cNvCxnSpPr>
            <a:cxnSpLocks/>
          </p:cNvCxnSpPr>
          <p:nvPr/>
        </p:nvCxnSpPr>
        <p:spPr>
          <a:xfrm>
            <a:off x="263352" y="6597352"/>
            <a:ext cx="11120333" cy="0"/>
          </a:xfrm>
          <a:prstGeom prst="line">
            <a:avLst/>
          </a:prstGeom>
          <a:ln w="12700">
            <a:solidFill>
              <a:srgbClr val="0458A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E5B2336D-90DC-4B52-205C-26488D0636DD}"/>
              </a:ext>
            </a:extLst>
          </p:cNvPr>
          <p:cNvSpPr txBox="1"/>
          <p:nvPr/>
        </p:nvSpPr>
        <p:spPr>
          <a:xfrm>
            <a:off x="332224" y="5107206"/>
            <a:ext cx="35530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b="1" i="1" dirty="0">
                <a:solidFill>
                  <a:srgbClr val="FF0000"/>
                </a:solidFill>
                <a:latin typeface="Angsana New" panose="020B0502040204020203" pitchFamily="18" charset="-34"/>
                <a:cs typeface="Angsana New" panose="020B0502040204020203" pitchFamily="18" charset="-34"/>
              </a:rPr>
              <a:t>Hoy en día es prácticamente IMPOSIBLE crear una IES</a:t>
            </a:r>
          </a:p>
        </p:txBody>
      </p:sp>
    </p:spTree>
    <p:extLst>
      <p:ext uri="{BB962C8B-B14F-4D97-AF65-F5344CB8AC3E}">
        <p14:creationId xmlns:p14="http://schemas.microsoft.com/office/powerpoint/2010/main" val="384151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C88093D9-51E9-A745-8609-EED68B3F786F}"/>
              </a:ext>
            </a:extLst>
          </p:cNvPr>
          <p:cNvSpPr txBox="1">
            <a:spLocks/>
          </p:cNvSpPr>
          <p:nvPr/>
        </p:nvSpPr>
        <p:spPr>
          <a:xfrm>
            <a:off x="798776" y="2255108"/>
            <a:ext cx="9937104" cy="12547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L" sz="4600" b="1" dirty="0">
                <a:solidFill>
                  <a:prstClr val="white"/>
                </a:solidFill>
                <a:latin typeface="Calibri"/>
                <a:cs typeface="Calibri"/>
              </a:rPr>
              <a:t>Comisión Nacional de Acreditación </a:t>
            </a:r>
            <a:endParaRPr kumimoji="0" lang="es-CL" sz="4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0875A659-94D2-3041-9CCA-AB54CA2C9606}"/>
              </a:ext>
            </a:extLst>
          </p:cNvPr>
          <p:cNvCxnSpPr>
            <a:cxnSpLocks/>
          </p:cNvCxnSpPr>
          <p:nvPr/>
        </p:nvCxnSpPr>
        <p:spPr>
          <a:xfrm>
            <a:off x="874347" y="4388410"/>
            <a:ext cx="1351718" cy="0"/>
          </a:xfrm>
          <a:prstGeom prst="line">
            <a:avLst/>
          </a:prstGeom>
          <a:ln w="76200">
            <a:solidFill>
              <a:srgbClr val="009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0886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>
            <a:extLst>
              <a:ext uri="{FF2B5EF4-FFF2-40B4-BE49-F238E27FC236}">
                <a16:creationId xmlns:a16="http://schemas.microsoft.com/office/drawing/2014/main" id="{AA3C04AC-C58F-8B4B-B73F-6C8DEBDD9353}"/>
              </a:ext>
            </a:extLst>
          </p:cNvPr>
          <p:cNvSpPr/>
          <p:nvPr/>
        </p:nvSpPr>
        <p:spPr>
          <a:xfrm>
            <a:off x="3791744" y="2140472"/>
            <a:ext cx="3168352" cy="3888432"/>
          </a:xfrm>
          <a:prstGeom prst="rect">
            <a:avLst/>
          </a:prstGeom>
          <a:noFill/>
          <a:ln w="63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288" lvl="2" algn="ctr">
              <a:lnSpc>
                <a:spcPct val="120000"/>
              </a:lnSpc>
              <a:spcBef>
                <a:spcPts val="0"/>
              </a:spcBef>
            </a:pPr>
            <a:r>
              <a:rPr lang="es-CL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Promover, evaluar y acreditar</a:t>
            </a:r>
            <a:r>
              <a:rPr lang="es-CL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 calidad de las Instituciones de Educación Superior de Chile (IES), así como de sus carreras y programas.</a:t>
            </a:r>
          </a:p>
        </p:txBody>
      </p:sp>
      <p:sp>
        <p:nvSpPr>
          <p:cNvPr id="28" name="Rectángulo redondeado 27">
            <a:extLst>
              <a:ext uri="{FF2B5EF4-FFF2-40B4-BE49-F238E27FC236}">
                <a16:creationId xmlns:a16="http://schemas.microsoft.com/office/drawing/2014/main" id="{2527F193-2D61-BD40-AE3F-DA8B633B5C46}"/>
              </a:ext>
            </a:extLst>
          </p:cNvPr>
          <p:cNvSpPr/>
          <p:nvPr/>
        </p:nvSpPr>
        <p:spPr>
          <a:xfrm>
            <a:off x="3791744" y="1230431"/>
            <a:ext cx="3168352" cy="76602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" algn="ctr" fontAlgn="t"/>
            <a:r>
              <a:rPr lang="es-ES" sz="30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MISIÓN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3955365-65F9-0845-90B5-83B2623BCC5A}"/>
              </a:ext>
            </a:extLst>
          </p:cNvPr>
          <p:cNvSpPr txBox="1"/>
          <p:nvPr/>
        </p:nvSpPr>
        <p:spPr>
          <a:xfrm>
            <a:off x="434914" y="2572520"/>
            <a:ext cx="310498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CL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Nov. 2006, Ley 20.129 </a:t>
            </a:r>
          </a:p>
          <a:p>
            <a:pPr algn="ctr"/>
            <a:r>
              <a:rPr lang="es-CL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 crea la Comisión Nacional de Acreditación.</a:t>
            </a:r>
            <a:endParaRPr lang="es-MX" sz="2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tángulo redondeado 31">
            <a:extLst>
              <a:ext uri="{FF2B5EF4-FFF2-40B4-BE49-F238E27FC236}">
                <a16:creationId xmlns:a16="http://schemas.microsoft.com/office/drawing/2014/main" id="{055F97C5-1A0E-4E49-AD0C-BED012CF9704}"/>
              </a:ext>
            </a:extLst>
          </p:cNvPr>
          <p:cNvSpPr/>
          <p:nvPr/>
        </p:nvSpPr>
        <p:spPr>
          <a:xfrm>
            <a:off x="434914" y="1204368"/>
            <a:ext cx="3168352" cy="76602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" algn="ctr" fontAlgn="t"/>
            <a:r>
              <a:rPr lang="es-ES" sz="30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CREACIÓN</a:t>
            </a:r>
          </a:p>
        </p:txBody>
      </p:sp>
      <p:sp>
        <p:nvSpPr>
          <p:cNvPr id="33" name="Rectángulo redondeado 32">
            <a:extLst>
              <a:ext uri="{FF2B5EF4-FFF2-40B4-BE49-F238E27FC236}">
                <a16:creationId xmlns:a16="http://schemas.microsoft.com/office/drawing/2014/main" id="{D40192B5-FD8A-C546-A59A-1F6B013512E9}"/>
              </a:ext>
            </a:extLst>
          </p:cNvPr>
          <p:cNvSpPr/>
          <p:nvPr/>
        </p:nvSpPr>
        <p:spPr>
          <a:xfrm>
            <a:off x="7148574" y="1204368"/>
            <a:ext cx="4289557" cy="766025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63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" algn="ctr" fontAlgn="t"/>
            <a:r>
              <a:rPr lang="es-ES" sz="30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GOBERNANZA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32A5888B-BDFF-6D49-AF69-838A0381F2FE}"/>
              </a:ext>
            </a:extLst>
          </p:cNvPr>
          <p:cNvSpPr/>
          <p:nvPr/>
        </p:nvSpPr>
        <p:spPr>
          <a:xfrm>
            <a:off x="434914" y="2140472"/>
            <a:ext cx="3168352" cy="3888432"/>
          </a:xfrm>
          <a:prstGeom prst="rect">
            <a:avLst/>
          </a:prstGeom>
          <a:noFill/>
          <a:ln w="63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288" lvl="2" algn="ctr">
              <a:lnSpc>
                <a:spcPct val="120000"/>
              </a:lnSpc>
              <a:spcBef>
                <a:spcPts val="0"/>
              </a:spcBef>
            </a:pPr>
            <a:endParaRPr lang="es-CL" sz="2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6214AB1-B08B-47D7-AF91-E40B634D0074}"/>
              </a:ext>
            </a:extLst>
          </p:cNvPr>
          <p:cNvSpPr/>
          <p:nvPr/>
        </p:nvSpPr>
        <p:spPr>
          <a:xfrm>
            <a:off x="7148574" y="2158402"/>
            <a:ext cx="4289557" cy="7812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/>
              <a:t>Comisionados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76092B1-158D-DA33-F177-6DC49363702A}"/>
              </a:ext>
            </a:extLst>
          </p:cNvPr>
          <p:cNvSpPr/>
          <p:nvPr/>
        </p:nvSpPr>
        <p:spPr>
          <a:xfrm>
            <a:off x="7148574" y="3056287"/>
            <a:ext cx="4289557" cy="7812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Secretaría Ejecutiva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D79CB4F-3E31-606A-0E6E-2EBB73A3C7C5}"/>
              </a:ext>
            </a:extLst>
          </p:cNvPr>
          <p:cNvSpPr/>
          <p:nvPr/>
        </p:nvSpPr>
        <p:spPr>
          <a:xfrm>
            <a:off x="7148574" y="4032203"/>
            <a:ext cx="1304201" cy="7812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dirty="0"/>
              <a:t>Comités de Área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F297DAA-E860-6FB0-6D7F-E83D81D3AEE9}"/>
              </a:ext>
            </a:extLst>
          </p:cNvPr>
          <p:cNvSpPr/>
          <p:nvPr/>
        </p:nvSpPr>
        <p:spPr>
          <a:xfrm>
            <a:off x="8641251" y="4032203"/>
            <a:ext cx="1304201" cy="7812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dirty="0"/>
              <a:t>Pares Evaluadores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3E14948-B6C1-EE2B-7B54-D325ED22FEE7}"/>
              </a:ext>
            </a:extLst>
          </p:cNvPr>
          <p:cNvSpPr/>
          <p:nvPr/>
        </p:nvSpPr>
        <p:spPr>
          <a:xfrm>
            <a:off x="10133930" y="4032203"/>
            <a:ext cx="1304201" cy="7812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dirty="0"/>
              <a:t>Comités Consultivos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7DB6E408-CCCE-3CA6-C754-B1AC3E834248}"/>
              </a:ext>
            </a:extLst>
          </p:cNvPr>
          <p:cNvCxnSpPr>
            <a:cxnSpLocks/>
          </p:cNvCxnSpPr>
          <p:nvPr/>
        </p:nvCxnSpPr>
        <p:spPr>
          <a:xfrm>
            <a:off x="263352" y="6597352"/>
            <a:ext cx="11120333" cy="0"/>
          </a:xfrm>
          <a:prstGeom prst="line">
            <a:avLst/>
          </a:prstGeom>
          <a:ln w="12700">
            <a:solidFill>
              <a:srgbClr val="0458A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07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32" grpId="0" animBg="1"/>
      <p:bldP spid="33" grpId="0" animBg="1"/>
      <p:bldP spid="34" grpId="0" animBg="1"/>
      <p:bldP spid="2" grpId="0" animBg="1"/>
      <p:bldP spid="3" grpId="0" animBg="1"/>
      <p:bldP spid="4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74EC899-394B-FC5D-76CA-F4632BEAA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936" y="44624"/>
            <a:ext cx="10515600" cy="936104"/>
          </a:xfrm>
        </p:spPr>
        <p:txBody>
          <a:bodyPr>
            <a:normAutofit/>
          </a:bodyPr>
          <a:lstStyle/>
          <a:p>
            <a:pPr algn="just"/>
            <a:r>
              <a:rPr lang="es-MX" sz="3400" b="1" dirty="0">
                <a:solidFill>
                  <a:srgbClr val="0070C0"/>
                </a:solidFill>
                <a:latin typeface="Calibri"/>
                <a:ea typeface="+mn-ea"/>
                <a:cs typeface="Calibri"/>
              </a:rPr>
              <a:t>Modelo de acreditación institucional integral</a:t>
            </a:r>
            <a:endParaRPr lang="es-CL" sz="3400" b="1" dirty="0">
              <a:solidFill>
                <a:srgbClr val="0070C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2" name="Marcador de contenido 4">
            <a:extLst>
              <a:ext uri="{FF2B5EF4-FFF2-40B4-BE49-F238E27FC236}">
                <a16:creationId xmlns:a16="http://schemas.microsoft.com/office/drawing/2014/main" id="{29925CDE-54D1-704B-1CFD-F272C98B0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908720"/>
            <a:ext cx="11233248" cy="2232248"/>
          </a:xfrm>
        </p:spPr>
        <p:txBody>
          <a:bodyPr anchor="t">
            <a:noAutofit/>
          </a:bodyPr>
          <a:lstStyle/>
          <a:p>
            <a:pPr marL="0" indent="0" algn="just">
              <a:buNone/>
            </a:pPr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modelo establecido en la ley consagra la </a:t>
            </a:r>
            <a:r>
              <a:rPr 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obligatoriedad </a:t>
            </a:r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dicha certificación, la cual deberá ser</a:t>
            </a:r>
            <a:r>
              <a:rPr 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integral, considerando la evaluación de todas las sedes, funciones y niveles de los programas que imparte la institución, así como de aquellas carreras y programas de pregrado y postgrado que hayan sido seleccionadas </a:t>
            </a:r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la Comisión para su revisión, mediante la evaluación de una muestra intencionada de ellas.</a:t>
            </a:r>
          </a:p>
          <a:p>
            <a:pPr marL="0" indent="0" algn="just">
              <a:buNone/>
            </a:pPr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Este nuevo modelo de acreditación reorganiza las áreas de acreditación actuales e incorpora nuevas, en</a:t>
            </a:r>
            <a:r>
              <a:rPr 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dimensiones </a:t>
            </a:r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evaluativas: </a:t>
            </a:r>
          </a:p>
          <a:p>
            <a:pPr marL="0" indent="0">
              <a:buNone/>
            </a:pPr>
            <a:endParaRPr lang="es-MX" sz="2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MX" sz="2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MX" sz="20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ED7BBA4A-B3F2-1A44-8A76-C414AC1578AB}"/>
              </a:ext>
            </a:extLst>
          </p:cNvPr>
          <p:cNvGrpSpPr/>
          <p:nvPr/>
        </p:nvGrpSpPr>
        <p:grpSpPr>
          <a:xfrm>
            <a:off x="573156" y="3284984"/>
            <a:ext cx="2002018" cy="3024336"/>
            <a:chOff x="479376" y="3429000"/>
            <a:chExt cx="2002018" cy="3024336"/>
          </a:xfrm>
        </p:grpSpPr>
        <p:sp>
          <p:nvSpPr>
            <p:cNvPr id="11" name="Rectángulo redondeado 10">
              <a:extLst>
                <a:ext uri="{FF2B5EF4-FFF2-40B4-BE49-F238E27FC236}">
                  <a16:creationId xmlns:a16="http://schemas.microsoft.com/office/drawing/2014/main" id="{D2DB6B8F-2EF2-8E4C-A290-B1E988149DCE}"/>
                </a:ext>
              </a:extLst>
            </p:cNvPr>
            <p:cNvSpPr/>
            <p:nvPr/>
          </p:nvSpPr>
          <p:spPr>
            <a:xfrm>
              <a:off x="479376" y="3429000"/>
              <a:ext cx="2002018" cy="3024336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09454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36000" algn="ctr" fontAlgn="t"/>
              <a:r>
                <a:rPr lang="es-ES" b="1" dirty="0">
                  <a:solidFill>
                    <a:srgbClr val="00945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Docencia y Resultados del Proceso de Formación</a:t>
              </a:r>
            </a:p>
          </p:txBody>
        </p:sp>
        <p:pic>
          <p:nvPicPr>
            <p:cNvPr id="5" name="Imagen 4" descr="Icono&#10;&#10;Descripción generada automáticamente">
              <a:extLst>
                <a:ext uri="{FF2B5EF4-FFF2-40B4-BE49-F238E27FC236}">
                  <a16:creationId xmlns:a16="http://schemas.microsoft.com/office/drawing/2014/main" id="{658ED5AF-2F5F-4A93-5914-9AE37A644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7408" y="3645024"/>
              <a:ext cx="1453115" cy="1453115"/>
            </a:xfrm>
            <a:prstGeom prst="rect">
              <a:avLst/>
            </a:prstGeom>
          </p:spPr>
        </p:pic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9F2C8730-7F13-AF49-B868-9721594FF535}"/>
              </a:ext>
            </a:extLst>
          </p:cNvPr>
          <p:cNvGrpSpPr/>
          <p:nvPr/>
        </p:nvGrpSpPr>
        <p:grpSpPr>
          <a:xfrm>
            <a:off x="9520163" y="3284984"/>
            <a:ext cx="2016224" cy="3024336"/>
            <a:chOff x="9336360" y="3356992"/>
            <a:chExt cx="2016224" cy="3024336"/>
          </a:xfrm>
        </p:grpSpPr>
        <p:sp>
          <p:nvSpPr>
            <p:cNvPr id="22" name="Rectángulo redondeado 21">
              <a:extLst>
                <a:ext uri="{FF2B5EF4-FFF2-40B4-BE49-F238E27FC236}">
                  <a16:creationId xmlns:a16="http://schemas.microsoft.com/office/drawing/2014/main" id="{11E7D5A4-E6ED-B344-A2D6-71FFCD27FA6C}"/>
                </a:ext>
              </a:extLst>
            </p:cNvPr>
            <p:cNvSpPr/>
            <p:nvPr/>
          </p:nvSpPr>
          <p:spPr>
            <a:xfrm>
              <a:off x="9336360" y="3356992"/>
              <a:ext cx="2016224" cy="3024336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458A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36000" algn="ctr" fontAlgn="t"/>
              <a:r>
                <a:rPr lang="es-ES" b="1" dirty="0">
                  <a:solidFill>
                    <a:srgbClr val="0458A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Investigación, Creación y/o Innovación</a:t>
              </a:r>
            </a:p>
          </p:txBody>
        </p:sp>
        <p:pic>
          <p:nvPicPr>
            <p:cNvPr id="16" name="Imagen 15" descr="Icono&#10;&#10;Descripción generada automáticamente">
              <a:extLst>
                <a:ext uri="{FF2B5EF4-FFF2-40B4-BE49-F238E27FC236}">
                  <a16:creationId xmlns:a16="http://schemas.microsoft.com/office/drawing/2014/main" id="{8C6A2F88-223E-6DD0-3F68-2CDC9B850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11473" y="3563232"/>
              <a:ext cx="1453116" cy="1453116"/>
            </a:xfrm>
            <a:prstGeom prst="rect">
              <a:avLst/>
            </a:prstGeom>
          </p:spPr>
        </p:pic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241CE8E9-2C8A-4642-A8BE-E1812D1E081F}"/>
              </a:ext>
            </a:extLst>
          </p:cNvPr>
          <p:cNvGrpSpPr/>
          <p:nvPr/>
        </p:nvGrpSpPr>
        <p:grpSpPr>
          <a:xfrm>
            <a:off x="2823419" y="3284984"/>
            <a:ext cx="2016224" cy="3024336"/>
            <a:chOff x="2711624" y="3429000"/>
            <a:chExt cx="2016224" cy="3024336"/>
          </a:xfrm>
        </p:grpSpPr>
        <p:sp>
          <p:nvSpPr>
            <p:cNvPr id="15" name="Rectángulo redondeado 14">
              <a:extLst>
                <a:ext uri="{FF2B5EF4-FFF2-40B4-BE49-F238E27FC236}">
                  <a16:creationId xmlns:a16="http://schemas.microsoft.com/office/drawing/2014/main" id="{4F03B198-C412-D849-8DA7-C121AFAACDC3}"/>
                </a:ext>
              </a:extLst>
            </p:cNvPr>
            <p:cNvSpPr/>
            <p:nvPr/>
          </p:nvSpPr>
          <p:spPr>
            <a:xfrm>
              <a:off x="2711624" y="3429000"/>
              <a:ext cx="2016224" cy="3024336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43B1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36000" algn="ctr" fontAlgn="t"/>
              <a:r>
                <a:rPr lang="es-ES" b="1" dirty="0">
                  <a:solidFill>
                    <a:srgbClr val="43B16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Gestión Estratégica y Recursos Institucionales</a:t>
              </a:r>
            </a:p>
          </p:txBody>
        </p:sp>
        <p:pic>
          <p:nvPicPr>
            <p:cNvPr id="18" name="Imagen 17" descr="Icono&#10;&#10;Descripción generada automáticamente">
              <a:extLst>
                <a:ext uri="{FF2B5EF4-FFF2-40B4-BE49-F238E27FC236}">
                  <a16:creationId xmlns:a16="http://schemas.microsoft.com/office/drawing/2014/main" id="{C49BCD14-C2BF-111E-3541-C7DC553FB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99656" y="3632068"/>
              <a:ext cx="1453116" cy="1453116"/>
            </a:xfrm>
            <a:prstGeom prst="rect">
              <a:avLst/>
            </a:prstGeom>
          </p:spPr>
        </p:pic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44D4D961-167B-4C45-A7B6-312CD28FDE01}"/>
              </a:ext>
            </a:extLst>
          </p:cNvPr>
          <p:cNvGrpSpPr/>
          <p:nvPr/>
        </p:nvGrpSpPr>
        <p:grpSpPr>
          <a:xfrm>
            <a:off x="5055667" y="3284984"/>
            <a:ext cx="2016224" cy="3024336"/>
            <a:chOff x="4871864" y="3429000"/>
            <a:chExt cx="2016224" cy="3024336"/>
          </a:xfrm>
        </p:grpSpPr>
        <p:sp>
          <p:nvSpPr>
            <p:cNvPr id="14" name="Rectángulo redondeado 13">
              <a:extLst>
                <a:ext uri="{FF2B5EF4-FFF2-40B4-BE49-F238E27FC236}">
                  <a16:creationId xmlns:a16="http://schemas.microsoft.com/office/drawing/2014/main" id="{1CA7439B-3A78-AE40-BFD7-D5205FF1BDC4}"/>
                </a:ext>
              </a:extLst>
            </p:cNvPr>
            <p:cNvSpPr/>
            <p:nvPr/>
          </p:nvSpPr>
          <p:spPr>
            <a:xfrm>
              <a:off x="4871864" y="3429000"/>
              <a:ext cx="2016224" cy="3024336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00C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36000" algn="ctr" fontAlgn="t"/>
              <a:r>
                <a:rPr lang="es-ES" b="1" dirty="0">
                  <a:solidFill>
                    <a:srgbClr val="00C46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Aseguramiento Interno </a:t>
              </a:r>
            </a:p>
            <a:p>
              <a:pPr marL="36000" algn="ctr" fontAlgn="t"/>
              <a:r>
                <a:rPr lang="es-ES" b="1" dirty="0">
                  <a:solidFill>
                    <a:srgbClr val="00C46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 la Calidad</a:t>
              </a:r>
            </a:p>
          </p:txBody>
        </p:sp>
        <p:pic>
          <p:nvPicPr>
            <p:cNvPr id="20" name="Imagen 19" descr="Un dibujo de una persona&#10;&#10;Descripción generada automáticamente con confianza baja">
              <a:extLst>
                <a:ext uri="{FF2B5EF4-FFF2-40B4-BE49-F238E27FC236}">
                  <a16:creationId xmlns:a16="http://schemas.microsoft.com/office/drawing/2014/main" id="{6DB1AD40-AE49-431A-7FB2-4161D5A55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59896" y="3624767"/>
              <a:ext cx="1453115" cy="1460417"/>
            </a:xfrm>
            <a:prstGeom prst="rect">
              <a:avLst/>
            </a:prstGeom>
          </p:spPr>
        </p:pic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05C55901-6785-E549-9EC0-79C3F8ECAC76}"/>
              </a:ext>
            </a:extLst>
          </p:cNvPr>
          <p:cNvGrpSpPr/>
          <p:nvPr/>
        </p:nvGrpSpPr>
        <p:grpSpPr>
          <a:xfrm>
            <a:off x="7287915" y="3284984"/>
            <a:ext cx="2016224" cy="3024336"/>
            <a:chOff x="7104112" y="3356992"/>
            <a:chExt cx="2016224" cy="3024336"/>
          </a:xfrm>
        </p:grpSpPr>
        <p:sp>
          <p:nvSpPr>
            <p:cNvPr id="13" name="Rectángulo redondeado 12">
              <a:extLst>
                <a:ext uri="{FF2B5EF4-FFF2-40B4-BE49-F238E27FC236}">
                  <a16:creationId xmlns:a16="http://schemas.microsoft.com/office/drawing/2014/main" id="{7B9EA678-A3D7-E347-95B8-203C35416CA3}"/>
                </a:ext>
              </a:extLst>
            </p:cNvPr>
            <p:cNvSpPr/>
            <p:nvPr/>
          </p:nvSpPr>
          <p:spPr>
            <a:xfrm>
              <a:off x="7104112" y="3356992"/>
              <a:ext cx="2016224" cy="3024336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4380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36000" algn="ctr" fontAlgn="t"/>
              <a:r>
                <a:rPr lang="es-ES" b="1" dirty="0">
                  <a:solidFill>
                    <a:srgbClr val="4380B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Vinculación </a:t>
              </a:r>
            </a:p>
            <a:p>
              <a:pPr marL="36000" algn="ctr" fontAlgn="t"/>
              <a:r>
                <a:rPr lang="es-ES" b="1" dirty="0">
                  <a:solidFill>
                    <a:srgbClr val="4380B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con el Medio</a:t>
              </a:r>
            </a:p>
          </p:txBody>
        </p:sp>
        <p:pic>
          <p:nvPicPr>
            <p:cNvPr id="28" name="Imagen 27" descr="Icono&#10;&#10;Descripción generada automáticamente">
              <a:extLst>
                <a:ext uri="{FF2B5EF4-FFF2-40B4-BE49-F238E27FC236}">
                  <a16:creationId xmlns:a16="http://schemas.microsoft.com/office/drawing/2014/main" id="{E7170CF3-D975-A9AB-18C5-54F3438C4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20136" y="3573016"/>
              <a:ext cx="1529545" cy="1529545"/>
            </a:xfrm>
            <a:prstGeom prst="rect">
              <a:avLst/>
            </a:prstGeom>
          </p:spPr>
        </p:pic>
      </p:grpSp>
      <p:sp>
        <p:nvSpPr>
          <p:cNvPr id="12" name="Elipse 11">
            <a:extLst>
              <a:ext uri="{FF2B5EF4-FFF2-40B4-BE49-F238E27FC236}">
                <a16:creationId xmlns:a16="http://schemas.microsoft.com/office/drawing/2014/main" id="{C7E81325-37A7-C44A-BF22-202FCF6EF549}"/>
              </a:ext>
            </a:extLst>
          </p:cNvPr>
          <p:cNvSpPr/>
          <p:nvPr/>
        </p:nvSpPr>
        <p:spPr>
          <a:xfrm>
            <a:off x="335360" y="3284984"/>
            <a:ext cx="543843" cy="360040"/>
          </a:xfrm>
          <a:prstGeom prst="ellipse">
            <a:avLst/>
          </a:prstGeom>
          <a:solidFill>
            <a:srgbClr val="009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I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E6264710-01D1-A44C-BC8B-F422B1DE7016}"/>
              </a:ext>
            </a:extLst>
          </p:cNvPr>
          <p:cNvSpPr/>
          <p:nvPr/>
        </p:nvSpPr>
        <p:spPr>
          <a:xfrm rot="10800000" flipV="1">
            <a:off x="7143899" y="3284984"/>
            <a:ext cx="592641" cy="377878"/>
          </a:xfrm>
          <a:prstGeom prst="ellipse">
            <a:avLst/>
          </a:prstGeom>
          <a:solidFill>
            <a:srgbClr val="43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300" dirty="0"/>
              <a:t>IV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C6C52BB1-8C24-4949-82C3-DE8E7348532A}"/>
              </a:ext>
            </a:extLst>
          </p:cNvPr>
          <p:cNvSpPr/>
          <p:nvPr/>
        </p:nvSpPr>
        <p:spPr>
          <a:xfrm>
            <a:off x="4911651" y="3284984"/>
            <a:ext cx="592641" cy="356906"/>
          </a:xfrm>
          <a:prstGeom prst="ellipse">
            <a:avLst/>
          </a:prstGeom>
          <a:solidFill>
            <a:srgbClr val="00C4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dirty="0"/>
              <a:t>III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D3962230-CC0F-1241-ABD9-588B5CF499D7}"/>
              </a:ext>
            </a:extLst>
          </p:cNvPr>
          <p:cNvSpPr/>
          <p:nvPr/>
        </p:nvSpPr>
        <p:spPr>
          <a:xfrm>
            <a:off x="2607395" y="3284984"/>
            <a:ext cx="558847" cy="356319"/>
          </a:xfrm>
          <a:prstGeom prst="ellipse">
            <a:avLst/>
          </a:prstGeom>
          <a:solidFill>
            <a:srgbClr val="43B1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dirty="0"/>
              <a:t>II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6EEF9804-A329-8349-A0AE-69BB763C4725}"/>
              </a:ext>
            </a:extLst>
          </p:cNvPr>
          <p:cNvSpPr/>
          <p:nvPr/>
        </p:nvSpPr>
        <p:spPr>
          <a:xfrm>
            <a:off x="9359570" y="3298121"/>
            <a:ext cx="592641" cy="356906"/>
          </a:xfrm>
          <a:prstGeom prst="ellipse">
            <a:avLst/>
          </a:prstGeom>
          <a:solidFill>
            <a:srgbClr val="0458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400" dirty="0"/>
              <a:t>V</a:t>
            </a: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66ED72F3-1A91-FFAA-A9C8-FC60572D1531}"/>
              </a:ext>
            </a:extLst>
          </p:cNvPr>
          <p:cNvCxnSpPr>
            <a:cxnSpLocks/>
          </p:cNvCxnSpPr>
          <p:nvPr/>
        </p:nvCxnSpPr>
        <p:spPr>
          <a:xfrm>
            <a:off x="263352" y="6597352"/>
            <a:ext cx="11120333" cy="0"/>
          </a:xfrm>
          <a:prstGeom prst="line">
            <a:avLst/>
          </a:prstGeom>
          <a:ln w="12700">
            <a:solidFill>
              <a:srgbClr val="0458A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20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uadroTexto 56">
            <a:extLst>
              <a:ext uri="{FF2B5EF4-FFF2-40B4-BE49-F238E27FC236}">
                <a16:creationId xmlns:a16="http://schemas.microsoft.com/office/drawing/2014/main" id="{2C6D5E06-6F2F-314F-A680-E27502962AF7}"/>
              </a:ext>
            </a:extLst>
          </p:cNvPr>
          <p:cNvSpPr txBox="1"/>
          <p:nvPr/>
        </p:nvSpPr>
        <p:spPr>
          <a:xfrm>
            <a:off x="158467" y="139842"/>
            <a:ext cx="815390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3000" b="1" dirty="0">
                <a:solidFill>
                  <a:srgbClr val="0072C6"/>
                </a:solidFill>
                <a:cs typeface="Calibri"/>
              </a:rPr>
              <a:t>Dimensiones, criterios y estándares</a:t>
            </a:r>
            <a:endParaRPr lang="es-CL" sz="3000" b="1" dirty="0">
              <a:solidFill>
                <a:srgbClr val="0072C6"/>
              </a:solidFill>
              <a:cs typeface="Calibri"/>
            </a:endParaRPr>
          </a:p>
        </p:txBody>
      </p:sp>
      <p:sp>
        <p:nvSpPr>
          <p:cNvPr id="25" name="Rectángulo redondeado 24">
            <a:extLst>
              <a:ext uri="{FF2B5EF4-FFF2-40B4-BE49-F238E27FC236}">
                <a16:creationId xmlns:a16="http://schemas.microsoft.com/office/drawing/2014/main" id="{0DEA088B-77A4-D143-BDEF-CDFBF4987E4F}"/>
              </a:ext>
            </a:extLst>
          </p:cNvPr>
          <p:cNvSpPr/>
          <p:nvPr/>
        </p:nvSpPr>
        <p:spPr>
          <a:xfrm>
            <a:off x="386618" y="2030920"/>
            <a:ext cx="11115102" cy="947559"/>
          </a:xfrm>
          <a:prstGeom prst="roundRect">
            <a:avLst/>
          </a:prstGeom>
          <a:noFill/>
          <a:ln w="19050">
            <a:solidFill>
              <a:srgbClr val="0458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" fontAlgn="t"/>
            <a:endParaRPr lang="es-ES" sz="24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CE9A3A09-7910-0D40-A1AE-398C3FD8D76D}"/>
              </a:ext>
            </a:extLst>
          </p:cNvPr>
          <p:cNvSpPr/>
          <p:nvPr/>
        </p:nvSpPr>
        <p:spPr>
          <a:xfrm>
            <a:off x="397906" y="807496"/>
            <a:ext cx="11103814" cy="931847"/>
          </a:xfrm>
          <a:prstGeom prst="roundRect">
            <a:avLst/>
          </a:prstGeom>
          <a:noFill/>
          <a:ln w="19050">
            <a:solidFill>
              <a:srgbClr val="00945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" algn="ctr" fontAlgn="t"/>
            <a:endParaRPr lang="es-ES" sz="24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Marcador de contenido 2">
            <a:extLst>
              <a:ext uri="{FF2B5EF4-FFF2-40B4-BE49-F238E27FC236}">
                <a16:creationId xmlns:a16="http://schemas.microsoft.com/office/drawing/2014/main" id="{B1B486ED-B3A5-F84F-A6A6-66B5469EBB30}"/>
              </a:ext>
            </a:extLst>
          </p:cNvPr>
          <p:cNvSpPr txBox="1">
            <a:spLocks/>
          </p:cNvSpPr>
          <p:nvPr/>
        </p:nvSpPr>
        <p:spPr>
          <a:xfrm>
            <a:off x="386618" y="4774518"/>
            <a:ext cx="11291148" cy="9318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MX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Los criterios y estándares </a:t>
            </a:r>
            <a:r>
              <a:rPr lang="es-MX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son un instrumento orientador </a:t>
            </a:r>
            <a:r>
              <a:rPr lang="es-MX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para el desarrollo de las instituciones y, también </a:t>
            </a:r>
            <a:r>
              <a:rPr lang="es-MX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son la base de la evaluación </a:t>
            </a:r>
            <a:r>
              <a:rPr lang="es-MX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su desarrollo, tanto en forma interna como externa. Así, los criterios y estándares contribuirán a la función de promoción de la calidad de la educación superior y de fomento a la mejora continua.</a:t>
            </a:r>
            <a:endParaRPr lang="es-MX" sz="1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132FC9A-D287-9744-9940-CBDAB9CBA8BE}"/>
              </a:ext>
            </a:extLst>
          </p:cNvPr>
          <p:cNvSpPr txBox="1"/>
          <p:nvPr/>
        </p:nvSpPr>
        <p:spPr>
          <a:xfrm>
            <a:off x="478330" y="804763"/>
            <a:ext cx="110233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Las </a:t>
            </a:r>
            <a:r>
              <a:rPr lang="es-CL" sz="2000" b="1" dirty="0">
                <a:solidFill>
                  <a:srgbClr val="009454"/>
                </a:solidFill>
                <a:ea typeface="+mn-lt"/>
                <a:cs typeface="+mn-lt"/>
              </a:rPr>
              <a:t>dimensiones</a:t>
            </a:r>
            <a:r>
              <a:rPr lang="es-CL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–establecidas en la ley- constituyen las principales áreas en que las IES son evaluadas en la acreditación institucional, de cuya gestión depende el adecuado funcionamiento institucional. </a:t>
            </a:r>
            <a:endParaRPr lang="es-ES"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0813D6A-54D6-084D-ADED-BAB238FD4DA3}"/>
              </a:ext>
            </a:extLst>
          </p:cNvPr>
          <p:cNvSpPr/>
          <p:nvPr/>
        </p:nvSpPr>
        <p:spPr>
          <a:xfrm>
            <a:off x="386618" y="2101689"/>
            <a:ext cx="107977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Los </a:t>
            </a:r>
            <a:r>
              <a:rPr lang="es-CL" sz="2000" b="1" dirty="0">
                <a:solidFill>
                  <a:srgbClr val="0458A3"/>
                </a:solidFill>
                <a:ea typeface="+mn-lt"/>
                <a:cs typeface="+mn-lt"/>
              </a:rPr>
              <a:t>criterios</a:t>
            </a:r>
            <a:r>
              <a:rPr lang="es-CL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son </a:t>
            </a:r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aspectos específicos vinculados a una dimensión que enuncian principios generales de calidad aplicables a las instituciones en función de su misión. </a:t>
            </a:r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FF47D05C-776C-5641-8CD3-AF077190AADF}"/>
              </a:ext>
            </a:extLst>
          </p:cNvPr>
          <p:cNvSpPr/>
          <p:nvPr/>
        </p:nvSpPr>
        <p:spPr>
          <a:xfrm>
            <a:off x="397906" y="3271380"/>
            <a:ext cx="11103814" cy="1210237"/>
          </a:xfrm>
          <a:prstGeom prst="round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" algn="ctr" fontAlgn="t"/>
            <a:endParaRPr lang="es-ES" sz="24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A87AFA9-38B6-4A42-B1B9-E27C45375554}"/>
              </a:ext>
            </a:extLst>
          </p:cNvPr>
          <p:cNvSpPr txBox="1"/>
          <p:nvPr/>
        </p:nvSpPr>
        <p:spPr>
          <a:xfrm>
            <a:off x="478330" y="3321709"/>
            <a:ext cx="107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Los </a:t>
            </a:r>
            <a:r>
              <a:rPr 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estándares </a:t>
            </a:r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son</a:t>
            </a:r>
            <a:r>
              <a:rPr lang="es-MX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 </a:t>
            </a:r>
            <a:r>
              <a:rPr lang="es-MX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descriptores que expresan el nivel de desempeño o logro progresivo de un criterio,  en tres niveles: nivel 1, nivel 2, nivel 3. Los estándares se componen de elementos que son abordados en los tres niveles de desempeño.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DC6C45E8-FFCD-2210-D0D4-D9765D3EF310}"/>
              </a:ext>
            </a:extLst>
          </p:cNvPr>
          <p:cNvCxnSpPr>
            <a:cxnSpLocks/>
          </p:cNvCxnSpPr>
          <p:nvPr/>
        </p:nvCxnSpPr>
        <p:spPr>
          <a:xfrm>
            <a:off x="263352" y="6597352"/>
            <a:ext cx="11120333" cy="0"/>
          </a:xfrm>
          <a:prstGeom prst="line">
            <a:avLst/>
          </a:prstGeom>
          <a:ln w="12700">
            <a:solidFill>
              <a:srgbClr val="0458A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531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 build="allAtOnce"/>
      <p:bldP spid="3" grpId="0" build="allAtOnce"/>
      <p:bldP spid="18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3B8964A8-6396-9E47-A1DE-45C85919BC73}"/>
              </a:ext>
            </a:extLst>
          </p:cNvPr>
          <p:cNvSpPr/>
          <p:nvPr/>
        </p:nvSpPr>
        <p:spPr>
          <a:xfrm>
            <a:off x="148281" y="941865"/>
            <a:ext cx="11708359" cy="4727416"/>
          </a:xfrm>
          <a:prstGeom prst="rect">
            <a:avLst/>
          </a:prstGeom>
          <a:noFill/>
          <a:ln w="63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914446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s-MX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calidad se evidencia desde dos perspectivas:</a:t>
            </a:r>
            <a:endParaRPr lang="es-MX" sz="24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93720" indent="-355618" defTabSz="914446">
              <a:lnSpc>
                <a:spcPct val="150000"/>
              </a:lnSpc>
              <a:buFont typeface="+mj-lt"/>
              <a:buAutoNum type="arabicPeriod"/>
            </a:pPr>
            <a:r>
              <a:rPr lang="es-MX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Desde el  </a:t>
            </a:r>
            <a:r>
              <a:rPr lang="es-MX" sz="2400" b="1" dirty="0">
                <a:solidFill>
                  <a:schemeClr val="bg1"/>
                </a:solidFill>
                <a:highlight>
                  <a:srgbClr val="009454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nivel de cumplimiento de los criterios y estándares </a:t>
            </a:r>
            <a:r>
              <a:rPr lang="es-MX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predefinidos, y</a:t>
            </a:r>
          </a:p>
          <a:p>
            <a:pPr marL="393720" indent="-355618" defTabSz="914446">
              <a:lnSpc>
                <a:spcPct val="150000"/>
              </a:lnSpc>
              <a:buFont typeface="+mj-lt"/>
              <a:buAutoNum type="arabicPeriod"/>
            </a:pPr>
            <a:r>
              <a:rPr lang="es-MX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desde el grado de </a:t>
            </a:r>
            <a:r>
              <a:rPr lang="es-MX" sz="2400" b="1" dirty="0">
                <a:solidFill>
                  <a:schemeClr val="bg1"/>
                </a:solidFill>
                <a:highlight>
                  <a:srgbClr val="009454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avance sistemático </a:t>
            </a:r>
            <a:r>
              <a:rPr lang="es-MX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las IES en función de sus </a:t>
            </a:r>
            <a:r>
              <a:rPr lang="es-MX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propósitos y fines.</a:t>
            </a:r>
          </a:p>
          <a:p>
            <a:pPr marL="38102" defTabSz="914446">
              <a:lnSpc>
                <a:spcPct val="150000"/>
              </a:lnSpc>
            </a:pPr>
            <a:endParaRPr lang="es-CL" sz="24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  <a:p>
            <a:pPr marL="38102" algn="just" defTabSz="914446"/>
            <a:r>
              <a:rPr lang="es-CL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Ambos aspectos son una señal de que estamos frente a una IES orientada a la calidad. La calidad es</a:t>
            </a:r>
            <a:r>
              <a:rPr lang="es-CL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 dinámica</a:t>
            </a:r>
            <a:r>
              <a:rPr lang="es-CL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 pudiendo </a:t>
            </a:r>
            <a:r>
              <a:rPr lang="es-CL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fomentarse, incrementarse </a:t>
            </a:r>
            <a:r>
              <a:rPr lang="es-CL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y también </a:t>
            </a:r>
            <a:r>
              <a:rPr lang="es-CL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sufrir menoscabo. </a:t>
            </a:r>
          </a:p>
          <a:p>
            <a:pPr marL="38102" algn="just" defTabSz="914446"/>
            <a:endParaRPr lang="es-CL" sz="2400" b="1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  <a:p>
            <a:pPr marL="38102" algn="just" defTabSz="914446"/>
            <a:r>
              <a:rPr lang="es-CL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S</a:t>
            </a:r>
            <a:r>
              <a:rPr lang="es-CL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e entiende que la calidad es fruto de un </a:t>
            </a:r>
            <a:r>
              <a:rPr lang="es-CL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proceso interno</a:t>
            </a:r>
            <a:r>
              <a:rPr lang="es-CL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, propio de cada IES, </a:t>
            </a:r>
            <a:r>
              <a:rPr lang="es-CL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permanente</a:t>
            </a:r>
            <a:r>
              <a:rPr lang="es-CL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 y </a:t>
            </a:r>
            <a:r>
              <a:rPr lang="es-CL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sistemático</a:t>
            </a:r>
            <a:r>
              <a:rPr lang="es-CL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, que busca </a:t>
            </a:r>
            <a:r>
              <a:rPr lang="es-CL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desarrollar acciones </a:t>
            </a:r>
            <a:r>
              <a:rPr lang="es-CL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y </a:t>
            </a:r>
            <a:r>
              <a:rPr lang="es-CL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alcanza resultados.</a:t>
            </a:r>
            <a:endParaRPr lang="es-CL" sz="24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endParaRPr>
          </a:p>
          <a:p>
            <a:pPr marL="38102" algn="just" defTabSz="914446">
              <a:lnSpc>
                <a:spcPct val="150000"/>
              </a:lnSpc>
            </a:pPr>
            <a:endParaRPr lang="es-MX" sz="2667" b="1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8102" algn="just" defTabSz="914446">
              <a:lnSpc>
                <a:spcPct val="150000"/>
              </a:lnSpc>
            </a:pPr>
            <a:endParaRPr lang="es-MX" sz="2667" b="1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93720" indent="-355618" algn="just" defTabSz="914446">
              <a:buFont typeface="+mj-lt"/>
              <a:buAutoNum type="arabicPeriod"/>
            </a:pPr>
            <a:endParaRPr lang="es-CL" sz="200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536569-3E8F-404B-AEE4-8DE0D8393C54}"/>
              </a:ext>
            </a:extLst>
          </p:cNvPr>
          <p:cNvSpPr txBox="1"/>
          <p:nvPr/>
        </p:nvSpPr>
        <p:spPr>
          <a:xfrm>
            <a:off x="145583" y="103787"/>
            <a:ext cx="866233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914446"/>
            <a:r>
              <a:rPr lang="es-MX" sz="3400" b="1" dirty="0">
                <a:solidFill>
                  <a:srgbClr val="0072C6"/>
                </a:solidFill>
                <a:latin typeface="Calibri"/>
                <a:cs typeface="Calibri"/>
              </a:rPr>
              <a:t>Qué entiende por calidad la CNA-Chile</a:t>
            </a:r>
            <a:endParaRPr lang="es-CL" sz="3400" b="1" dirty="0">
              <a:solidFill>
                <a:srgbClr val="0072C6"/>
              </a:solidFill>
              <a:latin typeface="Calibri"/>
              <a:cs typeface="Calibri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E04FF899-4DCF-E844-8E74-0EB1A24AD9AC}"/>
              </a:ext>
            </a:extLst>
          </p:cNvPr>
          <p:cNvSpPr/>
          <p:nvPr/>
        </p:nvSpPr>
        <p:spPr>
          <a:xfrm>
            <a:off x="220028" y="1730635"/>
            <a:ext cx="504902" cy="505092"/>
          </a:xfrm>
          <a:prstGeom prst="ellipse">
            <a:avLst/>
          </a:prstGeom>
          <a:solidFill>
            <a:srgbClr val="009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s-CL" b="1" dirty="0">
                <a:solidFill>
                  <a:prstClr val="white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811961DE-0856-0B4D-B1A9-F8A307375CE6}"/>
              </a:ext>
            </a:extLst>
          </p:cNvPr>
          <p:cNvSpPr/>
          <p:nvPr/>
        </p:nvSpPr>
        <p:spPr>
          <a:xfrm>
            <a:off x="220028" y="2288472"/>
            <a:ext cx="504902" cy="502765"/>
          </a:xfrm>
          <a:prstGeom prst="ellipse">
            <a:avLst/>
          </a:prstGeom>
          <a:solidFill>
            <a:srgbClr val="009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s-CL" b="1" dirty="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78D8C05F-DAA9-B041-364A-01836D9D99A3}"/>
              </a:ext>
            </a:extLst>
          </p:cNvPr>
          <p:cNvCxnSpPr>
            <a:cxnSpLocks/>
          </p:cNvCxnSpPr>
          <p:nvPr/>
        </p:nvCxnSpPr>
        <p:spPr>
          <a:xfrm>
            <a:off x="263352" y="6597352"/>
            <a:ext cx="11120333" cy="0"/>
          </a:xfrm>
          <a:prstGeom prst="line">
            <a:avLst/>
          </a:prstGeom>
          <a:ln w="12700">
            <a:solidFill>
              <a:srgbClr val="0458A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55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allAtOnce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A8CC95CD-63B3-EC4E-90DB-0CDFBAEFDADF}"/>
              </a:ext>
            </a:extLst>
          </p:cNvPr>
          <p:cNvSpPr/>
          <p:nvPr/>
        </p:nvSpPr>
        <p:spPr>
          <a:xfrm>
            <a:off x="2455439" y="848137"/>
            <a:ext cx="9511273" cy="5085675"/>
          </a:xfrm>
          <a:prstGeom prst="rect">
            <a:avLst/>
          </a:prstGeom>
          <a:noFill/>
          <a:ln w="635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288" lvl="2">
              <a:lnSpc>
                <a:spcPts val="1860"/>
              </a:lnSpc>
            </a:pPr>
            <a:endParaRPr lang="es-CL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 lvl="2">
              <a:lnSpc>
                <a:spcPts val="1860"/>
              </a:lnSpc>
            </a:pPr>
            <a:r>
              <a:rPr lang="es-CL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entender la complejidad de las </a:t>
            </a:r>
            <a:r>
              <a:rPr lang="es-CL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IES, carreras o programas, considerando propósitos, contexto</a:t>
            </a:r>
            <a:r>
              <a:rPr lang="es-CL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CL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integrando información </a:t>
            </a:r>
            <a:r>
              <a:rPr lang="es-CL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 evidencias para formar un juicio evaluativo articulado.</a:t>
            </a:r>
          </a:p>
          <a:p>
            <a:pPr marL="14288" lvl="2">
              <a:lnSpc>
                <a:spcPts val="1860"/>
              </a:lnSpc>
            </a:pPr>
            <a:endParaRPr lang="es-CL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 lvl="2">
              <a:lnSpc>
                <a:spcPts val="1860"/>
              </a:lnSpc>
            </a:pPr>
            <a:r>
              <a:rPr lang="es-CL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colaborativo (con participación de las IES) y transparente (con procedimientos e instrumentos claros). Se espera que los pares sean </a:t>
            </a:r>
            <a:r>
              <a:rPr lang="es-CL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conscientes de sus sesgos </a:t>
            </a:r>
            <a:r>
              <a:rPr lang="es-CL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una evaluación objetiva.</a:t>
            </a:r>
          </a:p>
          <a:p>
            <a:pPr marL="14288" lvl="2">
              <a:lnSpc>
                <a:spcPts val="1860"/>
              </a:lnSpc>
            </a:pPr>
            <a:endParaRPr lang="es-CL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 lvl="2">
              <a:lnSpc>
                <a:spcPts val="1860"/>
              </a:lnSpc>
            </a:pPr>
            <a:r>
              <a:rPr lang="es-CL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pares utilizan el </a:t>
            </a:r>
            <a:r>
              <a:rPr lang="es-CL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informe de autoevaluación y su experiencia </a:t>
            </a:r>
            <a:r>
              <a:rPr lang="es-CL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analizar la estructura y funcionamiento de las IES carreras o programas, enfocándose en los lineamientos del modelo evaluativo.</a:t>
            </a:r>
          </a:p>
          <a:p>
            <a:pPr marL="14288" lvl="2">
              <a:lnSpc>
                <a:spcPts val="1860"/>
              </a:lnSpc>
            </a:pPr>
            <a:endParaRPr lang="es-CL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 lvl="2">
              <a:lnSpc>
                <a:spcPts val="1860"/>
              </a:lnSpc>
            </a:pPr>
            <a:r>
              <a:rPr lang="es-CL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autorregulación y adaptación de la institución frente a desafíos y fracasos se considera esencial. </a:t>
            </a:r>
            <a:r>
              <a:rPr lang="es-CL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fracasos pueden evidenciar mecanismos de mejora </a:t>
            </a:r>
            <a:r>
              <a:rPr lang="es-CL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se abordan adecuadamente.</a:t>
            </a:r>
          </a:p>
          <a:p>
            <a:pPr marL="14288" lvl="2">
              <a:lnSpc>
                <a:spcPts val="1860"/>
              </a:lnSpc>
            </a:pPr>
            <a:endParaRPr lang="es-CL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 lvl="2">
              <a:lnSpc>
                <a:spcPts val="1860"/>
              </a:lnSpc>
            </a:pPr>
            <a:r>
              <a:rPr lang="es-CL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valora la </a:t>
            </a:r>
            <a:r>
              <a:rPr lang="es-CL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cultura de calidad más allá de los aspectos formales</a:t>
            </a:r>
            <a:r>
              <a:rPr lang="es-CL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incluyendo representaciones, concepciones y decisiones que reflejan un compromiso con la calidad.</a:t>
            </a:r>
          </a:p>
          <a:p>
            <a:pPr marL="14288" lvl="2">
              <a:lnSpc>
                <a:spcPts val="1860"/>
              </a:lnSpc>
            </a:pPr>
            <a:endParaRPr lang="es-CL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288" lvl="2">
              <a:lnSpc>
                <a:spcPts val="1860"/>
              </a:lnSpc>
            </a:pPr>
            <a:r>
              <a:rPr lang="es-CL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evaluación </a:t>
            </a:r>
            <a:r>
              <a:rPr lang="es-CL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toma en cuenta la heterogeneidad de las instituciones y sus contextos específicos, </a:t>
            </a:r>
            <a:r>
              <a:rPr lang="es-CL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adaptando el juicio a las particularidades de cada una y a los objetivos y fines establecidos por ley.</a:t>
            </a:r>
          </a:p>
          <a:p>
            <a:pPr marL="14288" lvl="2">
              <a:lnSpc>
                <a:spcPts val="1860"/>
              </a:lnSpc>
            </a:pPr>
            <a:endParaRPr lang="es-CL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E307503-4323-CD4B-9D49-F335D8BC7319}"/>
              </a:ext>
            </a:extLst>
          </p:cNvPr>
          <p:cNvSpPr/>
          <p:nvPr/>
        </p:nvSpPr>
        <p:spPr>
          <a:xfrm>
            <a:off x="299749" y="1157034"/>
            <a:ext cx="2032000" cy="544285"/>
          </a:xfrm>
          <a:prstGeom prst="rect">
            <a:avLst/>
          </a:prstGeom>
          <a:solidFill>
            <a:srgbClr val="056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/>
              <a:t>Enfoque Integral 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7A5F515-BEFF-2D42-96A5-04D7C63ABF6B}"/>
              </a:ext>
            </a:extLst>
          </p:cNvPr>
          <p:cNvSpPr/>
          <p:nvPr/>
        </p:nvSpPr>
        <p:spPr>
          <a:xfrm>
            <a:off x="307006" y="1903258"/>
            <a:ext cx="2032000" cy="544285"/>
          </a:xfrm>
          <a:prstGeom prst="rect">
            <a:avLst/>
          </a:prstGeom>
          <a:solidFill>
            <a:srgbClr val="056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/>
              <a:t>Colaborativo y Transparente 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D46277CF-353E-194D-AAE8-C33F7E2D7921}"/>
              </a:ext>
            </a:extLst>
          </p:cNvPr>
          <p:cNvSpPr/>
          <p:nvPr/>
        </p:nvSpPr>
        <p:spPr>
          <a:xfrm>
            <a:off x="227177" y="1051689"/>
            <a:ext cx="304800" cy="301287"/>
          </a:xfrm>
          <a:prstGeom prst="ellipse">
            <a:avLst/>
          </a:prstGeom>
          <a:solidFill>
            <a:srgbClr val="263483"/>
          </a:solidFill>
          <a:ln>
            <a:solidFill>
              <a:srgbClr val="2634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/>
              <a:t>1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5D9C2094-0572-4848-960D-026429B780D7}"/>
              </a:ext>
            </a:extLst>
          </p:cNvPr>
          <p:cNvSpPr/>
          <p:nvPr/>
        </p:nvSpPr>
        <p:spPr>
          <a:xfrm>
            <a:off x="219923" y="1826941"/>
            <a:ext cx="304800" cy="301287"/>
          </a:xfrm>
          <a:prstGeom prst="ellipse">
            <a:avLst/>
          </a:prstGeom>
          <a:solidFill>
            <a:srgbClr val="263483"/>
          </a:solidFill>
          <a:ln>
            <a:solidFill>
              <a:srgbClr val="2634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/>
              <a:t>2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D573F6C8-2121-8549-B84C-97C344CCB805}"/>
              </a:ext>
            </a:extLst>
          </p:cNvPr>
          <p:cNvSpPr/>
          <p:nvPr/>
        </p:nvSpPr>
        <p:spPr>
          <a:xfrm>
            <a:off x="292493" y="2745716"/>
            <a:ext cx="2032000" cy="544285"/>
          </a:xfrm>
          <a:prstGeom prst="rect">
            <a:avLst/>
          </a:prstGeom>
          <a:solidFill>
            <a:srgbClr val="056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/>
              <a:t>Base de Evaluación: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50D9A358-D8A8-4149-AFB0-F3A9F2F2DAB1}"/>
              </a:ext>
            </a:extLst>
          </p:cNvPr>
          <p:cNvSpPr/>
          <p:nvPr/>
        </p:nvSpPr>
        <p:spPr>
          <a:xfrm>
            <a:off x="219921" y="2640371"/>
            <a:ext cx="304800" cy="301287"/>
          </a:xfrm>
          <a:prstGeom prst="ellipse">
            <a:avLst/>
          </a:prstGeom>
          <a:solidFill>
            <a:srgbClr val="263483"/>
          </a:solidFill>
          <a:ln>
            <a:solidFill>
              <a:srgbClr val="2634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/>
              <a:t>3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4EA0017F-A774-C54B-A621-7E15826EB4C6}"/>
              </a:ext>
            </a:extLst>
          </p:cNvPr>
          <p:cNvSpPr/>
          <p:nvPr/>
        </p:nvSpPr>
        <p:spPr>
          <a:xfrm>
            <a:off x="293754" y="3571764"/>
            <a:ext cx="2032000" cy="544285"/>
          </a:xfrm>
          <a:prstGeom prst="rect">
            <a:avLst/>
          </a:prstGeom>
          <a:solidFill>
            <a:srgbClr val="056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/>
              <a:t>Autoregulación y Mejora Continua 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97395C1B-4968-DF4E-ABD4-2F7FE1DEECFB}"/>
              </a:ext>
            </a:extLst>
          </p:cNvPr>
          <p:cNvSpPr/>
          <p:nvPr/>
        </p:nvSpPr>
        <p:spPr>
          <a:xfrm>
            <a:off x="301011" y="4290225"/>
            <a:ext cx="2032000" cy="544285"/>
          </a:xfrm>
          <a:prstGeom prst="rect">
            <a:avLst/>
          </a:prstGeom>
          <a:solidFill>
            <a:srgbClr val="056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/>
              <a:t>Cultura de Calidad </a:t>
            </a: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FBC36BD5-5750-5445-BA49-02B7ECCDEAD3}"/>
              </a:ext>
            </a:extLst>
          </p:cNvPr>
          <p:cNvSpPr/>
          <p:nvPr/>
        </p:nvSpPr>
        <p:spPr>
          <a:xfrm>
            <a:off x="221182" y="3466419"/>
            <a:ext cx="304800" cy="301287"/>
          </a:xfrm>
          <a:prstGeom prst="ellipse">
            <a:avLst/>
          </a:prstGeom>
          <a:solidFill>
            <a:srgbClr val="263483"/>
          </a:solidFill>
          <a:ln>
            <a:solidFill>
              <a:srgbClr val="2634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/>
              <a:t>4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A460F074-FC0D-6542-B499-0B4FFF13C6F4}"/>
              </a:ext>
            </a:extLst>
          </p:cNvPr>
          <p:cNvSpPr/>
          <p:nvPr/>
        </p:nvSpPr>
        <p:spPr>
          <a:xfrm>
            <a:off x="213928" y="4213908"/>
            <a:ext cx="304800" cy="301287"/>
          </a:xfrm>
          <a:prstGeom prst="ellipse">
            <a:avLst/>
          </a:prstGeom>
          <a:solidFill>
            <a:srgbClr val="263483"/>
          </a:solidFill>
          <a:ln>
            <a:solidFill>
              <a:srgbClr val="2634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/>
              <a:t>5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158585DA-8183-174F-AEB1-5D92E9884778}"/>
              </a:ext>
            </a:extLst>
          </p:cNvPr>
          <p:cNvSpPr/>
          <p:nvPr/>
        </p:nvSpPr>
        <p:spPr>
          <a:xfrm>
            <a:off x="286498" y="5117539"/>
            <a:ext cx="2032000" cy="544285"/>
          </a:xfrm>
          <a:prstGeom prst="rect">
            <a:avLst/>
          </a:prstGeom>
          <a:solidFill>
            <a:srgbClr val="0563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/>
              <a:t>Contextualización y Heterogeneidad: </a:t>
            </a: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BCE9B7DE-213D-7143-A529-08EDCF4B3681}"/>
              </a:ext>
            </a:extLst>
          </p:cNvPr>
          <p:cNvSpPr/>
          <p:nvPr/>
        </p:nvSpPr>
        <p:spPr>
          <a:xfrm>
            <a:off x="213926" y="5012194"/>
            <a:ext cx="304800" cy="301287"/>
          </a:xfrm>
          <a:prstGeom prst="ellipse">
            <a:avLst/>
          </a:prstGeom>
          <a:solidFill>
            <a:srgbClr val="263483"/>
          </a:solidFill>
          <a:ln>
            <a:solidFill>
              <a:srgbClr val="2634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/>
              <a:t>6</a:t>
            </a: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AD02D62F-05F4-A54A-9932-D4B5A8CA4458}"/>
              </a:ext>
            </a:extLst>
          </p:cNvPr>
          <p:cNvCxnSpPr>
            <a:cxnSpLocks/>
          </p:cNvCxnSpPr>
          <p:nvPr/>
        </p:nvCxnSpPr>
        <p:spPr>
          <a:xfrm>
            <a:off x="2534951" y="1819327"/>
            <a:ext cx="918754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AF4DF08F-160B-4244-A0A5-A1261EEB9040}"/>
              </a:ext>
            </a:extLst>
          </p:cNvPr>
          <p:cNvCxnSpPr>
            <a:cxnSpLocks/>
          </p:cNvCxnSpPr>
          <p:nvPr/>
        </p:nvCxnSpPr>
        <p:spPr>
          <a:xfrm>
            <a:off x="2498666" y="2528319"/>
            <a:ext cx="918754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6D3CE196-AEAF-9D41-9DDB-58F080E944D2}"/>
              </a:ext>
            </a:extLst>
          </p:cNvPr>
          <p:cNvCxnSpPr>
            <a:cxnSpLocks/>
          </p:cNvCxnSpPr>
          <p:nvPr/>
        </p:nvCxnSpPr>
        <p:spPr>
          <a:xfrm>
            <a:off x="4850863" y="4796394"/>
            <a:ext cx="918754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2123B06F-D745-8B4B-BF61-475C470F1FB1}"/>
              </a:ext>
            </a:extLst>
          </p:cNvPr>
          <p:cNvCxnSpPr>
            <a:cxnSpLocks/>
          </p:cNvCxnSpPr>
          <p:nvPr/>
        </p:nvCxnSpPr>
        <p:spPr>
          <a:xfrm>
            <a:off x="2508448" y="4953784"/>
            <a:ext cx="918754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33F6FEC2-C5AC-BD43-A022-FA5A3EEED368}"/>
              </a:ext>
            </a:extLst>
          </p:cNvPr>
          <p:cNvCxnSpPr>
            <a:cxnSpLocks/>
          </p:cNvCxnSpPr>
          <p:nvPr/>
        </p:nvCxnSpPr>
        <p:spPr>
          <a:xfrm>
            <a:off x="2498666" y="5698742"/>
            <a:ext cx="918754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ángulo 41">
            <a:extLst>
              <a:ext uri="{FF2B5EF4-FFF2-40B4-BE49-F238E27FC236}">
                <a16:creationId xmlns:a16="http://schemas.microsoft.com/office/drawing/2014/main" id="{E819EE73-F9F5-6741-B502-F695445336EE}"/>
              </a:ext>
            </a:extLst>
          </p:cNvPr>
          <p:cNvSpPr/>
          <p:nvPr/>
        </p:nvSpPr>
        <p:spPr>
          <a:xfrm>
            <a:off x="233490" y="126124"/>
            <a:ext cx="6096000" cy="5693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s-ES" sz="3100" b="1" dirty="0">
                <a:solidFill>
                  <a:srgbClr val="0072C6"/>
                </a:solidFill>
                <a:cs typeface="Calibri"/>
              </a:rPr>
              <a:t>Enfoque Evaluativo</a:t>
            </a:r>
            <a:endParaRPr lang="es-ES" sz="3100" dirty="0">
              <a:solidFill>
                <a:srgbClr val="0070C0"/>
              </a:solidFill>
              <a:latin typeface="Grandview Display"/>
            </a:endParaRPr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BC0A432F-1720-2749-AFC9-BD289D6E8274}"/>
              </a:ext>
            </a:extLst>
          </p:cNvPr>
          <p:cNvCxnSpPr>
            <a:cxnSpLocks/>
          </p:cNvCxnSpPr>
          <p:nvPr/>
        </p:nvCxnSpPr>
        <p:spPr>
          <a:xfrm>
            <a:off x="2478787" y="3505507"/>
            <a:ext cx="918754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1D03155-25B2-6A52-F4F0-B088AAE91485}"/>
              </a:ext>
            </a:extLst>
          </p:cNvPr>
          <p:cNvCxnSpPr>
            <a:cxnSpLocks/>
          </p:cNvCxnSpPr>
          <p:nvPr/>
        </p:nvCxnSpPr>
        <p:spPr>
          <a:xfrm>
            <a:off x="263352" y="6597352"/>
            <a:ext cx="11120333" cy="0"/>
          </a:xfrm>
          <a:prstGeom prst="line">
            <a:avLst/>
          </a:prstGeom>
          <a:ln w="12700">
            <a:solidFill>
              <a:srgbClr val="0458A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37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6" grpId="0" animBg="1"/>
      <p:bldP spid="24" grpId="0" animBg="1"/>
      <p:bldP spid="25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AA7438-32D3-B5F8-0B81-0E6FEA9D7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661C030-076C-7985-2A0A-75F27EBBC433}"/>
              </a:ext>
            </a:extLst>
          </p:cNvPr>
          <p:cNvSpPr txBox="1">
            <a:spLocks/>
          </p:cNvSpPr>
          <p:nvPr/>
        </p:nvSpPr>
        <p:spPr>
          <a:xfrm>
            <a:off x="286405" y="44624"/>
            <a:ext cx="105156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sz="3400" b="1" dirty="0">
                <a:solidFill>
                  <a:srgbClr val="0070C0"/>
                </a:solidFill>
                <a:latin typeface="Calibri"/>
                <a:ea typeface="+mn-ea"/>
                <a:cs typeface="Calibri"/>
              </a:rPr>
              <a:t>Criterios y estándares de calidad</a:t>
            </a:r>
            <a:endParaRPr lang="es-CL" sz="3400" b="1" dirty="0">
              <a:solidFill>
                <a:srgbClr val="0070C0"/>
              </a:solidFill>
              <a:latin typeface="Calibri"/>
              <a:ea typeface="+mn-ea"/>
              <a:cs typeface="Calibri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816355B-048D-E73B-B028-14CF4CE239D7}"/>
              </a:ext>
            </a:extLst>
          </p:cNvPr>
          <p:cNvSpPr/>
          <p:nvPr/>
        </p:nvSpPr>
        <p:spPr>
          <a:xfrm>
            <a:off x="3199521" y="1279620"/>
            <a:ext cx="8158760" cy="482093"/>
          </a:xfrm>
          <a:prstGeom prst="rect">
            <a:avLst/>
          </a:prstGeom>
          <a:noFill/>
          <a:ln w="19050">
            <a:solidFill>
              <a:srgbClr val="00945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s-ES_tradnl" sz="2800" dirty="0">
                <a:solidFill>
                  <a:srgbClr val="009454"/>
                </a:solidFill>
                <a:cs typeface="Calibri Light"/>
              </a:rPr>
              <a:t>Subsistema Universitario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CEE7F91-1235-3119-195C-FF4523DDA2A4}"/>
              </a:ext>
            </a:extLst>
          </p:cNvPr>
          <p:cNvSpPr/>
          <p:nvPr/>
        </p:nvSpPr>
        <p:spPr>
          <a:xfrm>
            <a:off x="3199521" y="1881568"/>
            <a:ext cx="8158760" cy="482093"/>
          </a:xfrm>
          <a:prstGeom prst="rect">
            <a:avLst/>
          </a:prstGeom>
          <a:noFill/>
          <a:ln w="19050">
            <a:solidFill>
              <a:srgbClr val="00945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s-ES_tradnl" sz="2800" dirty="0">
                <a:solidFill>
                  <a:srgbClr val="009454"/>
                </a:solidFill>
                <a:cs typeface="Calibri Light"/>
              </a:rPr>
              <a:t>Subsistema Técnico Profesional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56A12DC-6C3D-6D93-7953-C0AF158617B7}"/>
              </a:ext>
            </a:extLst>
          </p:cNvPr>
          <p:cNvSpPr/>
          <p:nvPr/>
        </p:nvSpPr>
        <p:spPr>
          <a:xfrm>
            <a:off x="3199522" y="2677213"/>
            <a:ext cx="8158759" cy="482093"/>
          </a:xfrm>
          <a:prstGeom prst="rect">
            <a:avLst/>
          </a:prstGeom>
          <a:noFill/>
          <a:ln w="19050">
            <a:solidFill>
              <a:srgbClr val="01C46E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s-ES_tradnl" sz="2800" dirty="0">
                <a:solidFill>
                  <a:srgbClr val="01C46E"/>
                </a:solidFill>
                <a:cs typeface="Calibri Light"/>
              </a:rPr>
              <a:t>Carreras y programas de Pedagogía (educación)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28A6484-9790-76BE-1DFD-2659B42D6BB2}"/>
              </a:ext>
            </a:extLst>
          </p:cNvPr>
          <p:cNvSpPr/>
          <p:nvPr/>
        </p:nvSpPr>
        <p:spPr>
          <a:xfrm>
            <a:off x="3199521" y="4124291"/>
            <a:ext cx="8141825" cy="482093"/>
          </a:xfrm>
          <a:prstGeom prst="rect">
            <a:avLst/>
          </a:prstGeom>
          <a:noFill/>
          <a:ln w="1905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s-ES_tradnl" sz="2800" dirty="0">
                <a:solidFill>
                  <a:srgbClr val="0070C0"/>
                </a:solidFill>
                <a:cs typeface="Calibri Light"/>
              </a:rPr>
              <a:t>Programas de Doctorado (PhD)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9812171-E000-0797-E7A1-A8C85C3D64E6}"/>
              </a:ext>
            </a:extLst>
          </p:cNvPr>
          <p:cNvSpPr/>
          <p:nvPr/>
        </p:nvSpPr>
        <p:spPr>
          <a:xfrm>
            <a:off x="3199522" y="4725720"/>
            <a:ext cx="8141824" cy="482093"/>
          </a:xfrm>
          <a:prstGeom prst="rect">
            <a:avLst/>
          </a:prstGeom>
          <a:noFill/>
          <a:ln w="1905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s-ES_tradnl" sz="2800" dirty="0">
                <a:solidFill>
                  <a:srgbClr val="0070C0"/>
                </a:solidFill>
                <a:cs typeface="Calibri Light"/>
              </a:rPr>
              <a:t>Programas de Magíster (maestrías)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77B8A5C3-AD1E-508E-981E-3A7A666E58AB}"/>
              </a:ext>
            </a:extLst>
          </p:cNvPr>
          <p:cNvSpPr/>
          <p:nvPr/>
        </p:nvSpPr>
        <p:spPr>
          <a:xfrm>
            <a:off x="3199522" y="5306971"/>
            <a:ext cx="8141824" cy="795564"/>
          </a:xfrm>
          <a:prstGeom prst="rect">
            <a:avLst/>
          </a:prstGeom>
          <a:noFill/>
          <a:ln w="1905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s-ES_tradnl" sz="2800" dirty="0">
                <a:solidFill>
                  <a:srgbClr val="0070C0"/>
                </a:solidFill>
                <a:cs typeface="Calibri Light"/>
              </a:rPr>
              <a:t>Programas de Especialidades Médicas y Especialidades Odontológicas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B7A7D13-4CA9-908F-58E7-F2828A644F6F}"/>
              </a:ext>
            </a:extLst>
          </p:cNvPr>
          <p:cNvSpPr/>
          <p:nvPr/>
        </p:nvSpPr>
        <p:spPr>
          <a:xfrm>
            <a:off x="574857" y="4124291"/>
            <a:ext cx="2473140" cy="1978244"/>
          </a:xfrm>
          <a:prstGeom prst="rect">
            <a:avLst/>
          </a:prstGeom>
          <a:solidFill>
            <a:srgbClr val="0070C0"/>
          </a:solidFill>
          <a:ln w="1905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ES_tradnl" sz="2800" b="1" dirty="0">
                <a:solidFill>
                  <a:schemeClr val="bg1"/>
                </a:solidFill>
                <a:cs typeface="Calibri Light"/>
              </a:rPr>
              <a:t>Postgrado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46EA084-2E92-E603-3180-587D6D1CC65F}"/>
              </a:ext>
            </a:extLst>
          </p:cNvPr>
          <p:cNvSpPr/>
          <p:nvPr/>
        </p:nvSpPr>
        <p:spPr>
          <a:xfrm>
            <a:off x="574857" y="2677213"/>
            <a:ext cx="2473140" cy="1087604"/>
          </a:xfrm>
          <a:prstGeom prst="rect">
            <a:avLst/>
          </a:prstGeom>
          <a:solidFill>
            <a:srgbClr val="01C46E"/>
          </a:solidFill>
          <a:ln w="19050">
            <a:solidFill>
              <a:srgbClr val="01C46E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ES_tradnl" sz="2800" b="1" dirty="0">
                <a:solidFill>
                  <a:schemeClr val="bg1"/>
                </a:solidFill>
                <a:cs typeface="Calibri Light"/>
              </a:rPr>
              <a:t>Pregrado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2DAFF7E-26E9-0305-6C32-7542653F4F43}"/>
              </a:ext>
            </a:extLst>
          </p:cNvPr>
          <p:cNvSpPr/>
          <p:nvPr/>
        </p:nvSpPr>
        <p:spPr>
          <a:xfrm>
            <a:off x="574857" y="1253073"/>
            <a:ext cx="2473140" cy="1087604"/>
          </a:xfrm>
          <a:prstGeom prst="rect">
            <a:avLst/>
          </a:prstGeom>
          <a:solidFill>
            <a:srgbClr val="009454"/>
          </a:solidFill>
          <a:ln w="19050">
            <a:solidFill>
              <a:srgbClr val="00945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ES_tradnl" sz="2800" b="1" dirty="0">
                <a:solidFill>
                  <a:schemeClr val="bg1"/>
                </a:solidFill>
                <a:cs typeface="Calibri Light"/>
              </a:rPr>
              <a:t>Institucional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5D2FA62-8B5D-0417-435F-F84CD77565D1}"/>
              </a:ext>
            </a:extLst>
          </p:cNvPr>
          <p:cNvSpPr/>
          <p:nvPr/>
        </p:nvSpPr>
        <p:spPr>
          <a:xfrm>
            <a:off x="3191053" y="3278642"/>
            <a:ext cx="8158759" cy="482093"/>
          </a:xfrm>
          <a:prstGeom prst="rect">
            <a:avLst/>
          </a:prstGeom>
          <a:noFill/>
          <a:ln w="19050">
            <a:solidFill>
              <a:srgbClr val="01C46E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s-ES_tradnl" sz="2800" dirty="0">
                <a:solidFill>
                  <a:srgbClr val="01C46E"/>
                </a:solidFill>
                <a:cs typeface="Calibri Light"/>
              </a:rPr>
              <a:t>Carreras de Medicina y Odontología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D92C72E-3FDA-167B-6424-DC87010CDE17}"/>
              </a:ext>
            </a:extLst>
          </p:cNvPr>
          <p:cNvCxnSpPr>
            <a:cxnSpLocks/>
          </p:cNvCxnSpPr>
          <p:nvPr/>
        </p:nvCxnSpPr>
        <p:spPr>
          <a:xfrm>
            <a:off x="263352" y="6597352"/>
            <a:ext cx="11120333" cy="0"/>
          </a:xfrm>
          <a:prstGeom prst="line">
            <a:avLst/>
          </a:prstGeom>
          <a:ln w="12700">
            <a:solidFill>
              <a:srgbClr val="0458A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788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A2127DC-7777-D040-9849-D3AC6F4DD745}"/>
              </a:ext>
            </a:extLst>
          </p:cNvPr>
          <p:cNvSpPr txBox="1">
            <a:spLocks/>
          </p:cNvSpPr>
          <p:nvPr/>
        </p:nvSpPr>
        <p:spPr>
          <a:xfrm>
            <a:off x="286405" y="44624"/>
            <a:ext cx="105156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sz="3400" b="1" dirty="0">
                <a:solidFill>
                  <a:srgbClr val="0070C0"/>
                </a:solidFill>
                <a:latin typeface="Calibri"/>
                <a:ea typeface="+mn-ea"/>
                <a:cs typeface="Calibri"/>
              </a:rPr>
              <a:t>Progresión de los estándares</a:t>
            </a:r>
            <a:endParaRPr lang="es-CL" sz="3400" b="1" dirty="0">
              <a:solidFill>
                <a:srgbClr val="0070C0"/>
              </a:solidFill>
              <a:latin typeface="Calibri"/>
              <a:ea typeface="+mn-ea"/>
              <a:cs typeface="Calibri"/>
            </a:endParaRPr>
          </a:p>
        </p:txBody>
      </p:sp>
      <p:pic>
        <p:nvPicPr>
          <p:cNvPr id="2" name="Imagen 1" descr="Diagrama&#10;&#10;Descripción generada automáticamente">
            <a:extLst>
              <a:ext uri="{FF2B5EF4-FFF2-40B4-BE49-F238E27FC236}">
                <a16:creationId xmlns:a16="http://schemas.microsoft.com/office/drawing/2014/main" id="{F30844C1-03C3-6356-8CB1-C1BBB05E4F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2982" y="1357745"/>
            <a:ext cx="6890425" cy="4973664"/>
          </a:xfrm>
          <a:prstGeom prst="rect">
            <a:avLst/>
          </a:prstGeom>
        </p:spPr>
      </p:pic>
      <p:sp>
        <p:nvSpPr>
          <p:cNvPr id="3" name="Marcador de contenido 4">
            <a:extLst>
              <a:ext uri="{FF2B5EF4-FFF2-40B4-BE49-F238E27FC236}">
                <a16:creationId xmlns:a16="http://schemas.microsoft.com/office/drawing/2014/main" id="{6024E69D-D62F-EB1A-5886-A30C0E5DE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583" y="2285999"/>
            <a:ext cx="3779767" cy="4045410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s-MX" sz="2000" dirty="0"/>
              <a:t>Los estándares son referentes con mayor nivel de especificidad que </a:t>
            </a:r>
            <a:r>
              <a:rPr lang="es-MX" sz="2000"/>
              <a:t>los criterios, </a:t>
            </a:r>
            <a:r>
              <a:rPr lang="es-MX" sz="2000" dirty="0"/>
              <a:t>que </a:t>
            </a:r>
            <a:r>
              <a:rPr lang="es-MX" sz="2000" b="1" dirty="0"/>
              <a:t>expresan niveles de desempeño (o logro) progresivos. </a:t>
            </a:r>
          </a:p>
          <a:p>
            <a:pPr marL="0" indent="0">
              <a:buNone/>
            </a:pPr>
            <a:endParaRPr lang="es-MX" sz="2000" b="1" dirty="0"/>
          </a:p>
          <a:p>
            <a:pPr marL="0" indent="0">
              <a:buNone/>
            </a:pPr>
            <a:r>
              <a:rPr lang="es-MX" sz="2000" dirty="0"/>
              <a:t>Caracterizan </a:t>
            </a:r>
            <a:r>
              <a:rPr lang="es-MX" sz="2000" b="1" dirty="0"/>
              <a:t>estados de avance en el desarrollo de ciclos de mejora continua </a:t>
            </a:r>
            <a:r>
              <a:rPr lang="es-MX" sz="2000" dirty="0"/>
              <a:t>de los aspectos considerados en cada criterio.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7D4D505B-AB66-3EE9-DE96-04F3C8CC0DCB}"/>
              </a:ext>
            </a:extLst>
          </p:cNvPr>
          <p:cNvCxnSpPr>
            <a:cxnSpLocks/>
          </p:cNvCxnSpPr>
          <p:nvPr/>
        </p:nvCxnSpPr>
        <p:spPr>
          <a:xfrm>
            <a:off x="263352" y="6597352"/>
            <a:ext cx="11120333" cy="0"/>
          </a:xfrm>
          <a:prstGeom prst="line">
            <a:avLst/>
          </a:prstGeom>
          <a:ln w="12700">
            <a:solidFill>
              <a:srgbClr val="0458A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126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4646477" y="1492704"/>
            <a:ext cx="3035242" cy="1167890"/>
          </a:xfrm>
          <a:prstGeom prst="rect">
            <a:avLst/>
          </a:prstGeom>
          <a:noFill/>
          <a:ln w="19050">
            <a:solidFill>
              <a:srgbClr val="87AFFF"/>
            </a:solidFill>
            <a:prstDash val="lg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CL" sz="2000">
              <a:solidFill>
                <a:srgbClr val="000099"/>
              </a:solidFill>
            </a:endParaRPr>
          </a:p>
        </p:txBody>
      </p:sp>
      <p:sp>
        <p:nvSpPr>
          <p:cNvPr id="99338" name="Line 10"/>
          <p:cNvSpPr>
            <a:spLocks noChangeShapeType="1"/>
          </p:cNvSpPr>
          <p:nvPr/>
        </p:nvSpPr>
        <p:spPr bwMode="auto">
          <a:xfrm>
            <a:off x="6180898" y="1061888"/>
            <a:ext cx="1311" cy="392963"/>
          </a:xfrm>
          <a:prstGeom prst="line">
            <a:avLst/>
          </a:prstGeom>
          <a:noFill/>
          <a:ln w="50800">
            <a:solidFill>
              <a:srgbClr val="00206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s-CL"/>
          </a:p>
        </p:txBody>
      </p:sp>
      <p:sp>
        <p:nvSpPr>
          <p:cNvPr id="99340" name="Line 12"/>
          <p:cNvSpPr>
            <a:spLocks noChangeShapeType="1"/>
          </p:cNvSpPr>
          <p:nvPr/>
        </p:nvSpPr>
        <p:spPr bwMode="auto">
          <a:xfrm>
            <a:off x="6211616" y="3580443"/>
            <a:ext cx="0" cy="36036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s-CL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2D31CF29-76B8-4F48-88D4-71486B6A45CE}"/>
              </a:ext>
            </a:extLst>
          </p:cNvPr>
          <p:cNvSpPr txBox="1"/>
          <p:nvPr/>
        </p:nvSpPr>
        <p:spPr>
          <a:xfrm>
            <a:off x="8585547" y="237691"/>
            <a:ext cx="3187631" cy="738664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es-MX" sz="1400" dirty="0"/>
              <a:t>- Informe de Autoevaluación </a:t>
            </a:r>
          </a:p>
          <a:p>
            <a:r>
              <a:rPr lang="es-MX" sz="1400" dirty="0"/>
              <a:t>- Ficha de Datos – Anexos obigatorios y complementarios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DECF1455-2F70-43CD-B063-24920FBC9E91}"/>
              </a:ext>
            </a:extLst>
          </p:cNvPr>
          <p:cNvCxnSpPr>
            <a:cxnSpLocks/>
            <a:stCxn id="99331" idx="3"/>
            <a:endCxn id="28" idx="1"/>
          </p:cNvCxnSpPr>
          <p:nvPr/>
        </p:nvCxnSpPr>
        <p:spPr>
          <a:xfrm flipV="1">
            <a:off x="7431001" y="607023"/>
            <a:ext cx="1154546" cy="4401"/>
          </a:xfrm>
          <a:prstGeom prst="line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  <a:prstDash val="sysDash"/>
          </a:ln>
        </p:spPr>
      </p:cxnSp>
      <p:sp>
        <p:nvSpPr>
          <p:cNvPr id="36" name="CuadroTexto 35">
            <a:extLst>
              <a:ext uri="{FF2B5EF4-FFF2-40B4-BE49-F238E27FC236}">
                <a16:creationId xmlns:a16="http://schemas.microsoft.com/office/drawing/2014/main" id="{21EA4D0C-1758-433C-A291-FE14016155D3}"/>
              </a:ext>
            </a:extLst>
          </p:cNvPr>
          <p:cNvSpPr txBox="1"/>
          <p:nvPr/>
        </p:nvSpPr>
        <p:spPr>
          <a:xfrm>
            <a:off x="8585548" y="2016683"/>
            <a:ext cx="3187631" cy="52322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es-MX" sz="1400" dirty="0"/>
              <a:t>Pre-Informe de Evaluación externa</a:t>
            </a:r>
          </a:p>
          <a:p>
            <a:r>
              <a:rPr lang="es-MX" sz="1400" dirty="0"/>
              <a:t>Informe Final de Evaluación externa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3A920F7C-C14A-40E1-9569-97DF8D863F15}"/>
              </a:ext>
            </a:extLst>
          </p:cNvPr>
          <p:cNvCxnSpPr>
            <a:cxnSpLocks/>
          </p:cNvCxnSpPr>
          <p:nvPr/>
        </p:nvCxnSpPr>
        <p:spPr>
          <a:xfrm>
            <a:off x="7778613" y="2270808"/>
            <a:ext cx="759641" cy="0"/>
          </a:xfrm>
          <a:prstGeom prst="line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415B125-594A-4D55-9F69-9ED2EF936F4B}"/>
              </a:ext>
            </a:extLst>
          </p:cNvPr>
          <p:cNvSpPr txBox="1"/>
          <p:nvPr/>
        </p:nvSpPr>
        <p:spPr>
          <a:xfrm>
            <a:off x="1131641" y="1049139"/>
            <a:ext cx="2872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Revisión de antecedentes</a:t>
            </a: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F20B57EE-C17C-4320-B5C9-F5C72E949E16}"/>
              </a:ext>
            </a:extLst>
          </p:cNvPr>
          <p:cNvCxnSpPr>
            <a:cxnSpLocks/>
          </p:cNvCxnSpPr>
          <p:nvPr/>
        </p:nvCxnSpPr>
        <p:spPr>
          <a:xfrm flipV="1">
            <a:off x="3578087" y="1246553"/>
            <a:ext cx="2457450" cy="1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6A9E891C-6CD9-4479-A9EA-4B3E30BBB6C7}"/>
              </a:ext>
            </a:extLst>
          </p:cNvPr>
          <p:cNvCxnSpPr>
            <a:cxnSpLocks/>
          </p:cNvCxnSpPr>
          <p:nvPr/>
        </p:nvCxnSpPr>
        <p:spPr>
          <a:xfrm flipV="1">
            <a:off x="10699" y="1252584"/>
            <a:ext cx="1154733" cy="1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0E928613-9587-42E8-A201-1DA3D109F1AB}"/>
              </a:ext>
            </a:extLst>
          </p:cNvPr>
          <p:cNvCxnSpPr>
            <a:cxnSpLocks/>
          </p:cNvCxnSpPr>
          <p:nvPr/>
        </p:nvCxnSpPr>
        <p:spPr>
          <a:xfrm flipV="1">
            <a:off x="6393623" y="1240943"/>
            <a:ext cx="5798377" cy="1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uadroTexto 47">
            <a:extLst>
              <a:ext uri="{FF2B5EF4-FFF2-40B4-BE49-F238E27FC236}">
                <a16:creationId xmlns:a16="http://schemas.microsoft.com/office/drawing/2014/main" id="{4DA2F37C-F53F-46B7-95CC-4CE51593DE15}"/>
              </a:ext>
            </a:extLst>
          </p:cNvPr>
          <p:cNvSpPr txBox="1"/>
          <p:nvPr/>
        </p:nvSpPr>
        <p:spPr>
          <a:xfrm>
            <a:off x="1091885" y="2948608"/>
            <a:ext cx="36187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Revisión y ajustes</a:t>
            </a:r>
          </a:p>
          <a:p>
            <a:r>
              <a:rPr lang="es-MX" sz="1400" i="1" dirty="0"/>
              <a:t>Documento </a:t>
            </a:r>
            <a:r>
              <a:rPr lang="es-MX" sz="1400" i="1" dirty="0" err="1"/>
              <a:t>ref</a:t>
            </a:r>
            <a:r>
              <a:rPr lang="es-MX" sz="1400" i="1" dirty="0"/>
              <a:t>: informe evaluación externa</a:t>
            </a:r>
          </a:p>
          <a:p>
            <a:r>
              <a:rPr lang="es-MX" sz="1400" i="1" dirty="0"/>
              <a:t>                            Criterios evaluación CNA</a:t>
            </a:r>
            <a:endParaRPr lang="es-CL" sz="1400" i="1" dirty="0"/>
          </a:p>
          <a:p>
            <a:endParaRPr lang="es-CL" b="1" dirty="0"/>
          </a:p>
        </p:txBody>
      </p: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E72CAC01-BF34-4405-87DA-47E141A4F155}"/>
              </a:ext>
            </a:extLst>
          </p:cNvPr>
          <p:cNvCxnSpPr>
            <a:cxnSpLocks/>
          </p:cNvCxnSpPr>
          <p:nvPr/>
        </p:nvCxnSpPr>
        <p:spPr>
          <a:xfrm>
            <a:off x="3139312" y="3139305"/>
            <a:ext cx="9042682" cy="84398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DB72E812-9FBE-458A-80C0-552CA2F7C2D4}"/>
              </a:ext>
            </a:extLst>
          </p:cNvPr>
          <p:cNvCxnSpPr>
            <a:cxnSpLocks/>
          </p:cNvCxnSpPr>
          <p:nvPr/>
        </p:nvCxnSpPr>
        <p:spPr>
          <a:xfrm flipV="1">
            <a:off x="10006" y="3139305"/>
            <a:ext cx="1154733" cy="1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Line 10">
            <a:extLst>
              <a:ext uri="{FF2B5EF4-FFF2-40B4-BE49-F238E27FC236}">
                <a16:creationId xmlns:a16="http://schemas.microsoft.com/office/drawing/2014/main" id="{7A09AD3B-CFFC-4088-BE3C-C2C3D4CD46F0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4604" y="2752127"/>
            <a:ext cx="1311" cy="392963"/>
          </a:xfrm>
          <a:prstGeom prst="line">
            <a:avLst/>
          </a:prstGeom>
          <a:noFill/>
          <a:ln w="50800">
            <a:solidFill>
              <a:srgbClr val="00206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s-CL"/>
          </a:p>
        </p:txBody>
      </p: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6DF96F70-A5DE-4F0F-96AB-17E25ABFEC90}"/>
              </a:ext>
            </a:extLst>
          </p:cNvPr>
          <p:cNvCxnSpPr>
            <a:cxnSpLocks/>
          </p:cNvCxnSpPr>
          <p:nvPr/>
        </p:nvCxnSpPr>
        <p:spPr>
          <a:xfrm flipV="1">
            <a:off x="-11459" y="5750490"/>
            <a:ext cx="11801211" cy="29442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CuadroTexto 69">
            <a:extLst>
              <a:ext uri="{FF2B5EF4-FFF2-40B4-BE49-F238E27FC236}">
                <a16:creationId xmlns:a16="http://schemas.microsoft.com/office/drawing/2014/main" id="{62024C1C-B195-4E1D-ADA0-5E28D838EBAF}"/>
              </a:ext>
            </a:extLst>
          </p:cNvPr>
          <p:cNvSpPr txBox="1"/>
          <p:nvPr/>
        </p:nvSpPr>
        <p:spPr>
          <a:xfrm>
            <a:off x="1069823" y="1929507"/>
            <a:ext cx="384488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Coordinación y organización</a:t>
            </a:r>
          </a:p>
          <a:p>
            <a:r>
              <a:rPr lang="es-MX" sz="1400" i="1" dirty="0"/>
              <a:t>Acciones </a:t>
            </a:r>
            <a:r>
              <a:rPr lang="es-MX" sz="1400" i="1" dirty="0" err="1"/>
              <a:t>ref</a:t>
            </a:r>
            <a:r>
              <a:rPr lang="es-MX" sz="1400" i="1" dirty="0"/>
              <a:t>: reuniones pares</a:t>
            </a:r>
          </a:p>
          <a:p>
            <a:r>
              <a:rPr lang="es-MX" sz="1400" i="1" dirty="0"/>
              <a:t>                       Programa visita</a:t>
            </a:r>
            <a:endParaRPr lang="es-CL" sz="1400" i="1" dirty="0"/>
          </a:p>
        </p:txBody>
      </p:sp>
      <p:cxnSp>
        <p:nvCxnSpPr>
          <p:cNvPr id="71" name="Conector recto 70">
            <a:extLst>
              <a:ext uri="{FF2B5EF4-FFF2-40B4-BE49-F238E27FC236}">
                <a16:creationId xmlns:a16="http://schemas.microsoft.com/office/drawing/2014/main" id="{1B884018-79FE-4904-8F93-C60085EDF3AC}"/>
              </a:ext>
            </a:extLst>
          </p:cNvPr>
          <p:cNvCxnSpPr>
            <a:cxnSpLocks/>
          </p:cNvCxnSpPr>
          <p:nvPr/>
        </p:nvCxnSpPr>
        <p:spPr>
          <a:xfrm flipV="1">
            <a:off x="-11459" y="2112611"/>
            <a:ext cx="1154733" cy="1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 recto 71">
            <a:extLst>
              <a:ext uri="{FF2B5EF4-FFF2-40B4-BE49-F238E27FC236}">
                <a16:creationId xmlns:a16="http://schemas.microsoft.com/office/drawing/2014/main" id="{FE1F6DD7-4B00-4524-B291-BF9963F636A6}"/>
              </a:ext>
            </a:extLst>
          </p:cNvPr>
          <p:cNvCxnSpPr>
            <a:cxnSpLocks/>
          </p:cNvCxnSpPr>
          <p:nvPr/>
        </p:nvCxnSpPr>
        <p:spPr>
          <a:xfrm flipV="1">
            <a:off x="4423484" y="2112611"/>
            <a:ext cx="222992" cy="3084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o 1">
            <a:extLst>
              <a:ext uri="{FF2B5EF4-FFF2-40B4-BE49-F238E27FC236}">
                <a16:creationId xmlns:a16="http://schemas.microsoft.com/office/drawing/2014/main" id="{DD320464-504C-4EFF-9F23-51630FA02330}"/>
              </a:ext>
            </a:extLst>
          </p:cNvPr>
          <p:cNvGrpSpPr/>
          <p:nvPr/>
        </p:nvGrpSpPr>
        <p:grpSpPr>
          <a:xfrm>
            <a:off x="4803591" y="380591"/>
            <a:ext cx="2872133" cy="6143184"/>
            <a:chOff x="4806812" y="521603"/>
            <a:chExt cx="2853841" cy="6143184"/>
          </a:xfrm>
        </p:grpSpPr>
        <p:sp>
          <p:nvSpPr>
            <p:cNvPr id="99345" name="Text Box 17"/>
            <p:cNvSpPr txBox="1">
              <a:spLocks noChangeArrowheads="1"/>
            </p:cNvSpPr>
            <p:nvPr/>
          </p:nvSpPr>
          <p:spPr bwMode="auto">
            <a:xfrm>
              <a:off x="4830522" y="4081817"/>
              <a:ext cx="2736467" cy="46166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 cmpd="dbl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CC99FF">
                  <a:alpha val="5000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es-CL" sz="1200" dirty="0"/>
                <a:t>Recepción de </a:t>
              </a:r>
              <a:r>
                <a:rPr lang="es-CL" sz="1200" b="1" dirty="0"/>
                <a:t>Observaciones</a:t>
              </a:r>
            </a:p>
            <a:p>
              <a:pPr algn="ctr"/>
              <a:endParaRPr lang="es-CL" sz="1200" dirty="0"/>
            </a:p>
          </p:txBody>
        </p:sp>
        <p:sp>
          <p:nvSpPr>
            <p:cNvPr id="99331" name="Text Box 3"/>
            <p:cNvSpPr txBox="1">
              <a:spLocks noChangeArrowheads="1"/>
            </p:cNvSpPr>
            <p:nvPr/>
          </p:nvSpPr>
          <p:spPr bwMode="auto">
            <a:xfrm>
              <a:off x="4960039" y="521603"/>
              <a:ext cx="2457450" cy="46166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 cmpd="dbl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B9FFB9">
                  <a:alpha val="50000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/>
              <a:r>
                <a:rPr lang="es-CL" sz="1200" b="1" dirty="0"/>
                <a:t>Proceso de Autoevaluación</a:t>
              </a:r>
            </a:p>
            <a:p>
              <a:pPr algn="ctr"/>
              <a:r>
                <a:rPr lang="es-CL" sz="1200" b="1" dirty="0"/>
                <a:t>INCORPORACIÓN CNA</a:t>
              </a:r>
            </a:p>
          </p:txBody>
        </p:sp>
        <p:sp>
          <p:nvSpPr>
            <p:cNvPr id="99333" name="Text Box 5"/>
            <p:cNvSpPr txBox="1">
              <a:spLocks noChangeArrowheads="1"/>
            </p:cNvSpPr>
            <p:nvPr/>
          </p:nvSpPr>
          <p:spPr bwMode="auto">
            <a:xfrm>
              <a:off x="4960039" y="1868902"/>
              <a:ext cx="2513012" cy="769441"/>
            </a:xfrm>
            <a:prstGeom prst="rect">
              <a:avLst/>
            </a:prstGeom>
            <a:solidFill>
              <a:srgbClr val="A9C6FF">
                <a:alpha val="81000"/>
              </a:srgbClr>
            </a:solidFill>
            <a:ln w="38100" cmpd="dbl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99CCFF">
                  <a:alpha val="50000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/>
              <a:r>
                <a:rPr lang="es-CL" sz="1200" b="1" dirty="0"/>
                <a:t>Visita de Evaluación Externa</a:t>
              </a:r>
            </a:p>
            <a:p>
              <a:pPr algn="ctr"/>
              <a:endParaRPr lang="es-CL" sz="800" b="1" dirty="0"/>
            </a:p>
            <a:p>
              <a:pPr algn="ctr"/>
              <a:r>
                <a:rPr lang="es-CL" sz="1200" dirty="0"/>
                <a:t>Evaluadores + ministro fe</a:t>
              </a:r>
            </a:p>
            <a:p>
              <a:pPr algn="ctr"/>
              <a:r>
                <a:rPr lang="es-CL" sz="1200" dirty="0"/>
                <a:t>Visita + Informe </a:t>
              </a:r>
              <a:endParaRPr lang="es-ES" sz="1200" dirty="0"/>
            </a:p>
          </p:txBody>
        </p:sp>
        <p:sp>
          <p:nvSpPr>
            <p:cNvPr id="99334" name="Text Box 6"/>
            <p:cNvSpPr txBox="1">
              <a:spLocks noChangeArrowheads="1"/>
            </p:cNvSpPr>
            <p:nvPr/>
          </p:nvSpPr>
          <p:spPr bwMode="auto">
            <a:xfrm>
              <a:off x="4806812" y="3267256"/>
              <a:ext cx="2601775" cy="46166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 cmpd="dbl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CC99FF">
                  <a:alpha val="5000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es-CL" sz="1200" dirty="0"/>
                <a:t>Envío IEE a la</a:t>
              </a:r>
              <a:r>
                <a:rPr lang="es-CL" sz="1200" b="1" dirty="0"/>
                <a:t> Institución</a:t>
              </a:r>
            </a:p>
            <a:p>
              <a:pPr algn="ctr"/>
              <a:endParaRPr lang="es-CL" sz="1200" dirty="0"/>
            </a:p>
          </p:txBody>
        </p:sp>
        <p:sp>
          <p:nvSpPr>
            <p:cNvPr id="99335" name="Text Box 7"/>
            <p:cNvSpPr txBox="1">
              <a:spLocks noChangeArrowheads="1"/>
            </p:cNvSpPr>
            <p:nvPr/>
          </p:nvSpPr>
          <p:spPr bwMode="auto">
            <a:xfrm>
              <a:off x="4821941" y="4787610"/>
              <a:ext cx="2838712" cy="46166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 cmpd="dbl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CC99FF">
                  <a:alpha val="5000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es-CL" sz="1200" b="1" dirty="0"/>
                <a:t>Comité de Área</a:t>
              </a:r>
              <a:endParaRPr lang="es-CL" sz="800" b="1" dirty="0"/>
            </a:p>
            <a:p>
              <a:pPr algn="ctr"/>
              <a:r>
                <a:rPr lang="es-CL" sz="1200" dirty="0"/>
                <a:t>Análisis de documentación del proceso</a:t>
              </a:r>
            </a:p>
          </p:txBody>
        </p:sp>
        <p:sp>
          <p:nvSpPr>
            <p:cNvPr id="99336" name="Text Box 8"/>
            <p:cNvSpPr txBox="1">
              <a:spLocks noChangeArrowheads="1"/>
            </p:cNvSpPr>
            <p:nvPr/>
          </p:nvSpPr>
          <p:spPr bwMode="auto">
            <a:xfrm>
              <a:off x="5462145" y="6141567"/>
              <a:ext cx="1611312" cy="52322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8100" cmpd="dbl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FFFFB1">
                  <a:alpha val="50000"/>
                </a:srgbClr>
              </a:outerShdw>
            </a:effectLst>
          </p:spPr>
          <p:txBody>
            <a:bodyPr>
              <a:spAutoFit/>
            </a:bodyPr>
            <a:lstStyle/>
            <a:p>
              <a:pPr algn="ctr"/>
              <a:r>
                <a:rPr lang="es-CL" sz="1400" b="1" dirty="0">
                  <a:solidFill>
                    <a:sysClr val="windowText" lastClr="000000"/>
                  </a:solidFill>
                </a:rPr>
                <a:t>JUICIO </a:t>
              </a:r>
            </a:p>
            <a:p>
              <a:pPr algn="ctr"/>
              <a:r>
                <a:rPr lang="es-CL" sz="1400" b="1" dirty="0">
                  <a:solidFill>
                    <a:sysClr val="windowText" lastClr="000000"/>
                  </a:solidFill>
                </a:rPr>
                <a:t>ACREDITACIÓN</a:t>
              </a:r>
              <a:endParaRPr lang="es-ES" sz="14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0" name="Text Box 7">
              <a:extLst>
                <a:ext uri="{FF2B5EF4-FFF2-40B4-BE49-F238E27FC236}">
                  <a16:creationId xmlns:a16="http://schemas.microsoft.com/office/drawing/2014/main" id="{E98732A4-B8A0-42A3-8392-243FA4E6DB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6812" y="5560412"/>
              <a:ext cx="2741496" cy="27699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 cmpd="dbl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CC99FF">
                  <a:alpha val="5000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es-CL" sz="1200" b="1" dirty="0"/>
                <a:t>Sesión de la Comisión </a:t>
              </a:r>
              <a:endParaRPr lang="es-CL" sz="1200" dirty="0"/>
            </a:p>
          </p:txBody>
        </p:sp>
      </p:grpSp>
      <p:sp>
        <p:nvSpPr>
          <p:cNvPr id="84" name="Line 12">
            <a:extLst>
              <a:ext uri="{FF2B5EF4-FFF2-40B4-BE49-F238E27FC236}">
                <a16:creationId xmlns:a16="http://schemas.microsoft.com/office/drawing/2014/main" id="{270DEFE3-4812-4C49-A7C6-60839FD90150}"/>
              </a:ext>
            </a:extLst>
          </p:cNvPr>
          <p:cNvSpPr>
            <a:spLocks noChangeShapeType="1"/>
          </p:cNvSpPr>
          <p:nvPr/>
        </p:nvSpPr>
        <p:spPr bwMode="auto">
          <a:xfrm>
            <a:off x="6237561" y="5058361"/>
            <a:ext cx="0" cy="360362"/>
          </a:xfrm>
          <a:prstGeom prst="line">
            <a:avLst/>
          </a:prstGeom>
          <a:noFill/>
          <a:ln w="50800">
            <a:solidFill>
              <a:srgbClr val="00206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s-CL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87DFF2B-95C4-4F8E-B30F-3B8FFF3DC995}"/>
              </a:ext>
            </a:extLst>
          </p:cNvPr>
          <p:cNvSpPr txBox="1"/>
          <p:nvPr/>
        </p:nvSpPr>
        <p:spPr>
          <a:xfrm>
            <a:off x="8087126" y="5914460"/>
            <a:ext cx="2961600" cy="523220"/>
          </a:xfrm>
          <a:prstGeom prst="rect">
            <a:avLst/>
          </a:prstGeom>
          <a:noFill/>
          <a:ln w="28575">
            <a:solidFill>
              <a:srgbClr val="002060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es-MX" sz="1400" dirty="0"/>
              <a:t>Relatoría / Carta de comunicación </a:t>
            </a:r>
          </a:p>
          <a:p>
            <a:r>
              <a:rPr lang="es-MX" sz="1400" dirty="0"/>
              <a:t>Acta /Resolución</a:t>
            </a:r>
          </a:p>
        </p:txBody>
      </p: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3457DEED-156A-45DC-AF4F-D59DB043A000}"/>
              </a:ext>
            </a:extLst>
          </p:cNvPr>
          <p:cNvCxnSpPr>
            <a:cxnSpLocks/>
          </p:cNvCxnSpPr>
          <p:nvPr/>
        </p:nvCxnSpPr>
        <p:spPr>
          <a:xfrm>
            <a:off x="7056984" y="6185509"/>
            <a:ext cx="1030142" cy="0"/>
          </a:xfrm>
          <a:prstGeom prst="line">
            <a:avLst/>
          </a:prstGeom>
          <a:noFill/>
          <a:ln w="28575">
            <a:solidFill>
              <a:srgbClr val="002060"/>
            </a:solidFill>
            <a:prstDash val="sysDash"/>
          </a:ln>
        </p:spPr>
      </p:cxnSp>
      <p:sp>
        <p:nvSpPr>
          <p:cNvPr id="60" name="Line 12">
            <a:extLst>
              <a:ext uri="{FF2B5EF4-FFF2-40B4-BE49-F238E27FC236}">
                <a16:creationId xmlns:a16="http://schemas.microsoft.com/office/drawing/2014/main" id="{A4F4B573-9D42-407D-8FE9-D0BD75A6FD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4604" y="4363301"/>
            <a:ext cx="0" cy="36036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s-CL"/>
          </a:p>
        </p:txBody>
      </p:sp>
      <p:sp>
        <p:nvSpPr>
          <p:cNvPr id="99344" name="Text Box 16"/>
          <p:cNvSpPr txBox="1">
            <a:spLocks noChangeArrowheads="1"/>
          </p:cNvSpPr>
          <p:nvPr/>
        </p:nvSpPr>
        <p:spPr bwMode="auto">
          <a:xfrm>
            <a:off x="5342527" y="1474748"/>
            <a:ext cx="164314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CL" sz="1200" b="1" dirty="0"/>
              <a:t>EVALUACIÓN EXTERNA</a:t>
            </a:r>
            <a:endParaRPr lang="es-ES" sz="1200" b="1" dirty="0"/>
          </a:p>
        </p:txBody>
      </p:sp>
      <p:sp>
        <p:nvSpPr>
          <p:cNvPr id="38" name="Line 12">
            <a:extLst>
              <a:ext uri="{FF2B5EF4-FFF2-40B4-BE49-F238E27FC236}">
                <a16:creationId xmlns:a16="http://schemas.microsoft.com/office/drawing/2014/main" id="{62EE7213-C406-467D-86C7-01F91E3C1F4E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4982" y="5633313"/>
            <a:ext cx="0" cy="360362"/>
          </a:xfrm>
          <a:prstGeom prst="line">
            <a:avLst/>
          </a:prstGeom>
          <a:noFill/>
          <a:ln w="50800">
            <a:solidFill>
              <a:srgbClr val="00206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s-CL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47695AA-45D3-EBA5-7EAA-2839F075107C}"/>
              </a:ext>
            </a:extLst>
          </p:cNvPr>
          <p:cNvSpPr txBox="1"/>
          <p:nvPr/>
        </p:nvSpPr>
        <p:spPr>
          <a:xfrm>
            <a:off x="1143274" y="5985888"/>
            <a:ext cx="49113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Comunicación y notificación</a:t>
            </a:r>
          </a:p>
          <a:p>
            <a:r>
              <a:rPr lang="es-MX" sz="1400" i="1" dirty="0"/>
              <a:t>Documento ref: Carta y Resolución de Acreditación</a:t>
            </a:r>
            <a:endParaRPr lang="es-CL" sz="1400" i="1" dirty="0"/>
          </a:p>
          <a:p>
            <a:endParaRPr lang="es-CL" b="1" dirty="0"/>
          </a:p>
        </p:txBody>
      </p:sp>
      <p:sp>
        <p:nvSpPr>
          <p:cNvPr id="40" name="Título 3">
            <a:extLst>
              <a:ext uri="{FF2B5EF4-FFF2-40B4-BE49-F238E27FC236}">
                <a16:creationId xmlns:a16="http://schemas.microsoft.com/office/drawing/2014/main" id="{7411FC15-022B-FF47-B874-79A92FAEFB94}"/>
              </a:ext>
            </a:extLst>
          </p:cNvPr>
          <p:cNvSpPr txBox="1">
            <a:spLocks/>
          </p:cNvSpPr>
          <p:nvPr/>
        </p:nvSpPr>
        <p:spPr>
          <a:xfrm>
            <a:off x="112984" y="0"/>
            <a:ext cx="1051560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sz="3400" b="1" dirty="0">
                <a:solidFill>
                  <a:srgbClr val="0070C0"/>
                </a:solidFill>
                <a:latin typeface="Calibri"/>
                <a:ea typeface="+mn-ea"/>
                <a:cs typeface="Calibri"/>
              </a:rPr>
              <a:t>Etapas del proceso</a:t>
            </a:r>
            <a:endParaRPr lang="es-CL" sz="3400" b="1" dirty="0">
              <a:solidFill>
                <a:srgbClr val="0070C0"/>
              </a:solidFill>
              <a:latin typeface="Calibri"/>
              <a:ea typeface="+mn-ea"/>
              <a:cs typeface="Calibri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96B035A-F639-FCBE-B543-2A552AA912F3}"/>
              </a:ext>
            </a:extLst>
          </p:cNvPr>
          <p:cNvCxnSpPr>
            <a:cxnSpLocks/>
          </p:cNvCxnSpPr>
          <p:nvPr/>
        </p:nvCxnSpPr>
        <p:spPr>
          <a:xfrm>
            <a:off x="263352" y="6597352"/>
            <a:ext cx="11120333" cy="0"/>
          </a:xfrm>
          <a:prstGeom prst="line">
            <a:avLst/>
          </a:prstGeom>
          <a:ln w="12700">
            <a:solidFill>
              <a:srgbClr val="0458A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601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8" grpId="0" animBg="1"/>
      <p:bldP spid="99340" grpId="0" animBg="1"/>
      <p:bldP spid="28" grpId="0" animBg="1"/>
      <p:bldP spid="36" grpId="0" animBg="1"/>
      <p:bldP spid="14" grpId="0"/>
      <p:bldP spid="48" grpId="0"/>
      <p:bldP spid="59" grpId="0" animBg="1"/>
      <p:bldP spid="70" grpId="0"/>
      <p:bldP spid="84" grpId="0" animBg="1"/>
      <p:bldP spid="35" grpId="0" animBg="1"/>
      <p:bldP spid="60" grpId="0" animBg="1"/>
      <p:bldP spid="38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FC0C35-1EA3-8805-9872-D0BB0FFC1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9446"/>
            <a:ext cx="10515600" cy="740468"/>
          </a:xfrm>
        </p:spPr>
        <p:txBody>
          <a:bodyPr>
            <a:normAutofit/>
          </a:bodyPr>
          <a:lstStyle/>
          <a:p>
            <a:r>
              <a:rPr lang="es-CL" sz="3600" b="1" dirty="0">
                <a:solidFill>
                  <a:schemeClr val="accent1">
                    <a:lumMod val="75000"/>
                  </a:schemeClr>
                </a:solidFill>
                <a:latin typeface="AngsanaUPC" panose="020B0502040204020203" pitchFamily="18" charset="-34"/>
                <a:cs typeface="AngsanaUPC" panose="020B0502040204020203" pitchFamily="18" charset="-34"/>
              </a:rPr>
              <a:t>Resultados Posibles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D397887-9F90-6717-D63D-3158CD3D1331}"/>
              </a:ext>
            </a:extLst>
          </p:cNvPr>
          <p:cNvSpPr txBox="1"/>
          <p:nvPr/>
        </p:nvSpPr>
        <p:spPr>
          <a:xfrm>
            <a:off x="673768" y="1614805"/>
            <a:ext cx="847023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sz="2400" dirty="0">
                <a:solidFill>
                  <a:schemeClr val="accent1">
                    <a:lumMod val="75000"/>
                  </a:schemeClr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6 </a:t>
            </a:r>
            <a:r>
              <a:rPr lang="es-CL" sz="2400" dirty="0" err="1">
                <a:solidFill>
                  <a:schemeClr val="accent1">
                    <a:lumMod val="75000"/>
                  </a:schemeClr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ó</a:t>
            </a:r>
            <a:r>
              <a:rPr lang="es-CL" sz="2400" dirty="0">
                <a:solidFill>
                  <a:schemeClr val="accent1">
                    <a:lumMod val="75000"/>
                  </a:schemeClr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 7 años en el caso de la acreditación de excelencia,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sz="2400" dirty="0">
                <a:solidFill>
                  <a:schemeClr val="accent1">
                    <a:lumMod val="75000"/>
                  </a:schemeClr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4 ó 5 años en la acreditación avanzada; 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sz="2400" dirty="0">
                <a:solidFill>
                  <a:schemeClr val="accent1">
                    <a:lumMod val="75000"/>
                  </a:schemeClr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3 años en la acreditación básica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sz="2400" dirty="0">
                <a:solidFill>
                  <a:schemeClr val="accent1">
                    <a:lumMod val="75000"/>
                  </a:schemeClr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7 años sólo a instituciones que cuenten con acreditación de la dimensión de investigación, creación y/o innovación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sz="2400" dirty="0">
              <a:solidFill>
                <a:schemeClr val="accent1">
                  <a:lumMod val="75000"/>
                </a:schemeClr>
              </a:solidFill>
              <a:latin typeface="Aparajita" panose="02020603050405020304" pitchFamily="18" charset="0"/>
              <a:cs typeface="Aparajita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sz="2400" dirty="0">
                <a:solidFill>
                  <a:schemeClr val="accent1">
                    <a:lumMod val="75000"/>
                  </a:schemeClr>
                </a:solidFill>
                <a:latin typeface="Aparajita" panose="02020603050405020304" pitchFamily="18" charset="0"/>
                <a:cs typeface="Aparajita" panose="02020603050405020304" pitchFamily="18" charset="0"/>
              </a:rPr>
              <a:t>Distinto es para carreras de pregrado y programas de posgrado </a:t>
            </a:r>
          </a:p>
        </p:txBody>
      </p:sp>
    </p:spTree>
    <p:extLst>
      <p:ext uri="{BB962C8B-B14F-4D97-AF65-F5344CB8AC3E}">
        <p14:creationId xmlns:p14="http://schemas.microsoft.com/office/powerpoint/2010/main" val="3912990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6434418-5759-9394-93A6-B579BA74088C}"/>
              </a:ext>
            </a:extLst>
          </p:cNvPr>
          <p:cNvSpPr/>
          <p:nvPr/>
        </p:nvSpPr>
        <p:spPr>
          <a:xfrm>
            <a:off x="707895" y="2536140"/>
            <a:ext cx="10776209" cy="576064"/>
          </a:xfrm>
          <a:prstGeom prst="rect">
            <a:avLst/>
          </a:prstGeom>
          <a:noFill/>
          <a:ln w="19050">
            <a:solidFill>
              <a:srgbClr val="00945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ES_tradnl" sz="3600" b="1" dirty="0">
                <a:solidFill>
                  <a:schemeClr val="bg1"/>
                </a:solidFill>
                <a:cs typeface="Calibri Light"/>
              </a:rPr>
              <a:t>Actividad y Estadísticas de la CNA </a:t>
            </a:r>
          </a:p>
        </p:txBody>
      </p:sp>
    </p:spTree>
    <p:extLst>
      <p:ext uri="{BB962C8B-B14F-4D97-AF65-F5344CB8AC3E}">
        <p14:creationId xmlns:p14="http://schemas.microsoft.com/office/powerpoint/2010/main" val="2509942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74CE1-6D34-2050-E713-087DD9C80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7D9AF67-FB79-EBC8-A6F8-B53C6CA14060}"/>
              </a:ext>
            </a:extLst>
          </p:cNvPr>
          <p:cNvSpPr txBox="1"/>
          <p:nvPr/>
        </p:nvSpPr>
        <p:spPr>
          <a:xfrm>
            <a:off x="533399" y="564416"/>
            <a:ext cx="8927471" cy="681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600" b="1" i="0" u="none" strike="noStrike" kern="1200" cap="none" spc="-5" normalizeH="0" baseline="0" noProof="0" dirty="0">
                <a:ln>
                  <a:noFill/>
                </a:ln>
                <a:solidFill>
                  <a:srgbClr val="0067B1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Acreditación institucional y matrícula 2025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00B90D4-F1B2-D6B6-336D-B6A6D5966B25}"/>
              </a:ext>
            </a:extLst>
          </p:cNvPr>
          <p:cNvSpPr txBox="1"/>
          <p:nvPr/>
        </p:nvSpPr>
        <p:spPr>
          <a:xfrm>
            <a:off x="685800" y="1600200"/>
            <a:ext cx="1104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 marL="457200" indent="-457200">
              <a:spcAft>
                <a:spcPts val="600"/>
              </a:spcAft>
              <a:buClr>
                <a:srgbClr val="00B050"/>
              </a:buClr>
              <a:buFont typeface="Wingdings 3" panose="05040102010807070707" pitchFamily="18" charset="2"/>
              <a:buChar char=""/>
              <a:defRPr sz="2000">
                <a:solidFill>
                  <a:srgbClr val="4040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B050"/>
              </a:buClr>
              <a:buSzTx/>
              <a:buFont typeface="Wingdings 3" panose="05040102010807070707" pitchFamily="18" charset="2"/>
              <a:buChar char=""/>
              <a:tabLst/>
              <a:defRPr/>
            </a:pP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En el año 2025, la matrícula de las instituciones acreditadas representa a un 98% de los matriculados en el sistema, la mayor cobertura se evidencia en las Universidades con 100% y los Institutos Profesionales con 99%.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614EEDF-33B0-1292-9650-0B99EC2D0C7A}"/>
              </a:ext>
            </a:extLst>
          </p:cNvPr>
          <p:cNvSpPr txBox="1"/>
          <p:nvPr/>
        </p:nvSpPr>
        <p:spPr>
          <a:xfrm>
            <a:off x="1014413" y="2402389"/>
            <a:ext cx="105155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Distribución de matrícula total IES autónomas por estado de acreditación regionalizada</a:t>
            </a:r>
            <a:r>
              <a:rPr lang="es-CL" sz="1600" dirty="0">
                <a:solidFill>
                  <a:srgbClr val="E8E8E8">
                    <a:lumMod val="50000"/>
                  </a:srgbClr>
                </a:solidFill>
                <a:latin typeface="Aptos" panose="02110004020202020204"/>
                <a:cs typeface="Calibri" panose="020F0502020204030204" pitchFamily="34" charset="0"/>
              </a:rPr>
              <a:t>   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(CNA, SIES)</a:t>
            </a: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A8603E5E-3151-3FE4-6814-9F795A46B8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54556"/>
              </p:ext>
            </p:extLst>
          </p:nvPr>
        </p:nvGraphicFramePr>
        <p:xfrm>
          <a:off x="1076325" y="2832103"/>
          <a:ext cx="10391774" cy="222097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21003">
                  <a:extLst>
                    <a:ext uri="{9D8B030D-6E8A-4147-A177-3AD203B41FA5}">
                      <a16:colId xmlns:a16="http://schemas.microsoft.com/office/drawing/2014/main" val="1222293889"/>
                    </a:ext>
                  </a:extLst>
                </a:gridCol>
                <a:gridCol w="1409406">
                  <a:extLst>
                    <a:ext uri="{9D8B030D-6E8A-4147-A177-3AD203B41FA5}">
                      <a16:colId xmlns:a16="http://schemas.microsoft.com/office/drawing/2014/main" val="3990518276"/>
                    </a:ext>
                  </a:extLst>
                </a:gridCol>
                <a:gridCol w="1012361">
                  <a:extLst>
                    <a:ext uri="{9D8B030D-6E8A-4147-A177-3AD203B41FA5}">
                      <a16:colId xmlns:a16="http://schemas.microsoft.com/office/drawing/2014/main" val="3083553815"/>
                    </a:ext>
                  </a:extLst>
                </a:gridCol>
                <a:gridCol w="1199451">
                  <a:extLst>
                    <a:ext uri="{9D8B030D-6E8A-4147-A177-3AD203B41FA5}">
                      <a16:colId xmlns:a16="http://schemas.microsoft.com/office/drawing/2014/main" val="2955693669"/>
                    </a:ext>
                  </a:extLst>
                </a:gridCol>
                <a:gridCol w="1205687">
                  <a:extLst>
                    <a:ext uri="{9D8B030D-6E8A-4147-A177-3AD203B41FA5}">
                      <a16:colId xmlns:a16="http://schemas.microsoft.com/office/drawing/2014/main" val="124224603"/>
                    </a:ext>
                  </a:extLst>
                </a:gridCol>
                <a:gridCol w="1338728">
                  <a:extLst>
                    <a:ext uri="{9D8B030D-6E8A-4147-A177-3AD203B41FA5}">
                      <a16:colId xmlns:a16="http://schemas.microsoft.com/office/drawing/2014/main" val="3591557526"/>
                    </a:ext>
                  </a:extLst>
                </a:gridCol>
                <a:gridCol w="1066410">
                  <a:extLst>
                    <a:ext uri="{9D8B030D-6E8A-4147-A177-3AD203B41FA5}">
                      <a16:colId xmlns:a16="http://schemas.microsoft.com/office/drawing/2014/main" val="38128747"/>
                    </a:ext>
                  </a:extLst>
                </a:gridCol>
                <a:gridCol w="1338728">
                  <a:extLst>
                    <a:ext uri="{9D8B030D-6E8A-4147-A177-3AD203B41FA5}">
                      <a16:colId xmlns:a16="http://schemas.microsoft.com/office/drawing/2014/main" val="3304519474"/>
                    </a:ext>
                  </a:extLst>
                </a:gridCol>
              </a:tblGrid>
              <a:tr h="3804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s-CL" sz="18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rgbClr val="4380B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noProof="0" dirty="0">
                          <a:solidFill>
                            <a:schemeClr val="bg1"/>
                          </a:solidFill>
                          <a:effectLst/>
                        </a:rPr>
                        <a:t>Acreditadas</a:t>
                      </a:r>
                      <a:endParaRPr lang="es-CL" sz="18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4380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noProof="0" dirty="0">
                          <a:solidFill>
                            <a:schemeClr val="bg1"/>
                          </a:solidFill>
                          <a:effectLst/>
                        </a:rPr>
                        <a:t>No acreditadas</a:t>
                      </a:r>
                      <a:endParaRPr lang="es-CL" sz="18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4380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noProof="0" dirty="0">
                          <a:solidFill>
                            <a:schemeClr val="bg1"/>
                          </a:solidFill>
                          <a:effectLst/>
                        </a:rPr>
                        <a:t>Fuera de sistema</a:t>
                      </a:r>
                      <a:endParaRPr lang="es-CL" sz="18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4380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noProof="0" dirty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es-CL" sz="18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4380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6025009"/>
                  </a:ext>
                </a:extLst>
              </a:tr>
              <a:tr h="3948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noProof="0" dirty="0">
                          <a:solidFill>
                            <a:schemeClr val="bg1"/>
                          </a:solidFill>
                          <a:effectLst/>
                        </a:rPr>
                        <a:t>Tipo de Institución</a:t>
                      </a:r>
                      <a:endParaRPr lang="es-CL" sz="18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4380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noProof="0" dirty="0" err="1">
                          <a:solidFill>
                            <a:schemeClr val="bg1"/>
                          </a:solidFill>
                          <a:effectLst/>
                        </a:rPr>
                        <a:t>N°</a:t>
                      </a:r>
                      <a:r>
                        <a:rPr lang="es-CL" sz="1200" noProof="0" dirty="0">
                          <a:solidFill>
                            <a:schemeClr val="bg1"/>
                          </a:solidFill>
                          <a:effectLst/>
                        </a:rPr>
                        <a:t> matrícula total</a:t>
                      </a:r>
                      <a:endParaRPr lang="es-CL" sz="18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4380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noProof="0" dirty="0">
                          <a:solidFill>
                            <a:schemeClr val="bg1"/>
                          </a:solidFill>
                          <a:effectLst/>
                        </a:rPr>
                        <a:t>% de matrícula</a:t>
                      </a:r>
                      <a:endParaRPr lang="es-CL" sz="18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4380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noProof="0" dirty="0" err="1">
                          <a:solidFill>
                            <a:schemeClr val="bg1"/>
                          </a:solidFill>
                          <a:effectLst/>
                        </a:rPr>
                        <a:t>N°</a:t>
                      </a:r>
                      <a:r>
                        <a:rPr lang="es-CL" sz="1200" noProof="0" dirty="0">
                          <a:solidFill>
                            <a:schemeClr val="bg1"/>
                          </a:solidFill>
                          <a:effectLst/>
                        </a:rPr>
                        <a:t> matrícula total</a:t>
                      </a:r>
                      <a:endParaRPr lang="es-CL" sz="18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4380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noProof="0" dirty="0">
                          <a:solidFill>
                            <a:schemeClr val="bg1"/>
                          </a:solidFill>
                          <a:effectLst/>
                        </a:rPr>
                        <a:t>% de matrícula</a:t>
                      </a:r>
                      <a:endParaRPr lang="es-CL" sz="18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4380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noProof="0" dirty="0" err="1">
                          <a:solidFill>
                            <a:schemeClr val="bg1"/>
                          </a:solidFill>
                          <a:effectLst/>
                        </a:rPr>
                        <a:t>N°</a:t>
                      </a:r>
                      <a:r>
                        <a:rPr lang="es-CL" sz="1200" noProof="0" dirty="0">
                          <a:solidFill>
                            <a:schemeClr val="bg1"/>
                          </a:solidFill>
                          <a:effectLst/>
                        </a:rPr>
                        <a:t> matrícula total</a:t>
                      </a:r>
                      <a:endParaRPr lang="es-CL" sz="18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4380B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noProof="0" dirty="0">
                          <a:solidFill>
                            <a:schemeClr val="bg1"/>
                          </a:solidFill>
                          <a:effectLst/>
                        </a:rPr>
                        <a:t>% de matrícula</a:t>
                      </a:r>
                      <a:endParaRPr lang="es-CL" sz="1800" noProof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4380B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221159"/>
                  </a:ext>
                </a:extLst>
              </a:tr>
              <a:tr h="350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noProof="0" dirty="0">
                          <a:solidFill>
                            <a:srgbClr val="0458A3"/>
                          </a:solidFill>
                          <a:effectLst/>
                        </a:rPr>
                        <a:t>Universidades</a:t>
                      </a:r>
                      <a:endParaRPr lang="es-CL" sz="1800" noProof="0" dirty="0">
                        <a:solidFill>
                          <a:srgbClr val="0458A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 dirty="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854.038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99,5%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4.136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0,5%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 dirty="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858.174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64606405"/>
                  </a:ext>
                </a:extLst>
              </a:tr>
              <a:tr h="350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noProof="0" dirty="0">
                          <a:solidFill>
                            <a:srgbClr val="0458A3"/>
                          </a:solidFill>
                          <a:effectLst/>
                        </a:rPr>
                        <a:t>Institutos Profesionales</a:t>
                      </a:r>
                      <a:endParaRPr lang="es-CL" sz="1800" noProof="0" dirty="0">
                        <a:solidFill>
                          <a:srgbClr val="0458A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 dirty="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437.387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 dirty="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99%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4.021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441.551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91081586"/>
                  </a:ext>
                </a:extLst>
              </a:tr>
              <a:tr h="3948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noProof="0" dirty="0">
                          <a:solidFill>
                            <a:srgbClr val="0458A3"/>
                          </a:solidFill>
                          <a:effectLst/>
                        </a:rPr>
                        <a:t>Centros de Formación Técnica</a:t>
                      </a:r>
                      <a:endParaRPr lang="es-CL" sz="1800" noProof="0" dirty="0">
                        <a:solidFill>
                          <a:srgbClr val="0458A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 dirty="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131.307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86%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 dirty="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2.278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 dirty="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 dirty="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18.723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 dirty="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152.308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295702377"/>
                  </a:ext>
                </a:extLst>
              </a:tr>
              <a:tr h="3502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noProof="0" dirty="0">
                          <a:solidFill>
                            <a:srgbClr val="0458A3"/>
                          </a:solidFill>
                          <a:effectLst/>
                        </a:rPr>
                        <a:t>Total</a:t>
                      </a:r>
                      <a:endParaRPr lang="es-CL" sz="1800" noProof="0" dirty="0">
                        <a:solidFill>
                          <a:srgbClr val="0458A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 dirty="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1.422.732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 dirty="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98%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10.435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0,7%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18.866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 dirty="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1,3%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L" sz="1200" kern="1200" dirty="0">
                          <a:solidFill>
                            <a:srgbClr val="0458A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1.452.033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305879273"/>
                  </a:ext>
                </a:extLst>
              </a:tr>
            </a:tbl>
          </a:graphicData>
        </a:graphic>
      </p:graphicFrame>
      <p:sp>
        <p:nvSpPr>
          <p:cNvPr id="14" name="Rectangle 4">
            <a:extLst>
              <a:ext uri="{FF2B5EF4-FFF2-40B4-BE49-F238E27FC236}">
                <a16:creationId xmlns:a16="http://schemas.microsoft.com/office/drawing/2014/main" id="{3B7A2195-86EF-1392-5E90-10EA4231B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16165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AA224A71-980F-4FAD-6641-FFDA64522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397" y="5486899"/>
            <a:ext cx="106745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0" i="0" u="none" strike="noStrike" kern="1200" cap="none" spc="0" normalizeH="0" baseline="30000" noProof="0" dirty="0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</a:t>
            </a:r>
            <a:r>
              <a:rPr kumimoji="0" lang="es-CL" sz="1600" b="0" i="0" u="none" strike="noStrike" kern="1200" cap="none" spc="0" normalizeH="0" baseline="30000" noProof="0" dirty="0" bmk="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1]</a:t>
            </a:r>
            <a:r>
              <a:rPr kumimoji="0" lang="es-CL" sz="1600" b="0" i="0" u="none" strike="noStrike" kern="1200" cap="none" spc="0" normalizeH="0" baseline="0" noProof="0" dirty="0" bmk="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 se incluyen instituciones cerradas o en proceso de cierre.</a:t>
            </a:r>
            <a:endParaRPr kumimoji="0" lang="es-CL" sz="1600" b="0" i="0" u="none" strike="noStrike" kern="1200" cap="none" spc="0" normalizeH="0" baseline="0" noProof="0" dirty="0" bmk="">
              <a:ln>
                <a:noFill/>
              </a:ln>
              <a:solidFill>
                <a:srgbClr val="0458A3"/>
              </a:solidFill>
              <a:effectLst/>
              <a:uLnTx/>
              <a:uFillTx/>
              <a:latin typeface="Aptos" panose="02110004020202020204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0" i="0" u="none" strike="noStrike" kern="1200" cap="none" spc="0" normalizeH="0" baseline="30000" noProof="0" dirty="0" bmk="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[2]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Fuera de sistema: Incluye 15 </a:t>
            </a:r>
            <a:r>
              <a:rPr kumimoji="0" lang="es-C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CFT's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Estatales</a:t>
            </a:r>
            <a:r>
              <a:rPr lang="es-CL" sz="1600" dirty="0">
                <a:solidFill>
                  <a:srgbClr val="0458A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CL" sz="1600" dirty="0">
                <a:solidFill>
                  <a:srgbClr val="0458A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kumimoji="0" lang="es-CL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ue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tienen un plazo de diez años desde que comience sus actividades para su acreditación </a:t>
            </a:r>
            <a:endParaRPr kumimoji="0" lang="es-CL" sz="1600" b="0" i="0" u="none" strike="noStrike" kern="1200" cap="none" spc="0" normalizeH="0" baseline="0" noProof="0" dirty="0">
              <a:ln>
                <a:noFill/>
              </a:ln>
              <a:solidFill>
                <a:srgbClr val="0458A3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274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7993061-4043-42F0-5177-230ADBB21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3ED5F65-CDF6-EA1C-0489-60891CADF19B}"/>
              </a:ext>
            </a:extLst>
          </p:cNvPr>
          <p:cNvSpPr txBox="1"/>
          <p:nvPr/>
        </p:nvSpPr>
        <p:spPr>
          <a:xfrm>
            <a:off x="533399" y="250904"/>
            <a:ext cx="8927471" cy="681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600" b="1" i="0" u="none" strike="noStrike" kern="1200" cap="none" spc="-5" normalizeH="0" baseline="0" noProof="0" dirty="0">
                <a:ln>
                  <a:noFill/>
                </a:ln>
                <a:solidFill>
                  <a:srgbClr val="0067B1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Acreditación institucional 2025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09E226-73F9-587A-14B2-D07B528CADBC}"/>
              </a:ext>
            </a:extLst>
          </p:cNvPr>
          <p:cNvSpPr txBox="1"/>
          <p:nvPr/>
        </p:nvSpPr>
        <p:spPr>
          <a:xfrm>
            <a:off x="419100" y="995092"/>
            <a:ext cx="96678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 marL="457200" indent="-457200">
              <a:spcAft>
                <a:spcPts val="600"/>
              </a:spcAft>
              <a:buClr>
                <a:srgbClr val="00B050"/>
              </a:buClr>
              <a:buFont typeface="Wingdings 3" panose="05040102010807070707" pitchFamily="18" charset="2"/>
              <a:buChar char=""/>
              <a:defRPr sz="2000">
                <a:solidFill>
                  <a:srgbClr val="4040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B050"/>
              </a:buClr>
              <a:buSzTx/>
              <a:buFont typeface="Wingdings 3" panose="05040102010807070707" pitchFamily="18" charset="2"/>
              <a:buChar char=""/>
              <a:tabLst/>
              <a:defRPr/>
            </a:pP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En el año 2025, del total de 138 instituciones de educación superior, 103 están acreditadas, cerca de un 75%. Dentro de ellas se encuentran 50 Universidades, 20 Institutos Profesionales, 14 Centros de Formación Técnica (*) y 19 Instituciones de las Fuerzas Armadas, Orden y Seguridad Pública. </a:t>
            </a: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(**)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3BCCF26-23FB-0739-85A2-D2CCEA116857}"/>
              </a:ext>
            </a:extLst>
          </p:cNvPr>
          <p:cNvSpPr txBox="1"/>
          <p:nvPr/>
        </p:nvSpPr>
        <p:spPr>
          <a:xfrm>
            <a:off x="2614695" y="1970723"/>
            <a:ext cx="66071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Cobertura de acreditación según tipo </a:t>
            </a:r>
            <a:r>
              <a:rPr kumimoji="0" lang="es-CL" sz="20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de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institución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8C6E65C-B114-1C31-28F4-4B49A472E18B}"/>
              </a:ext>
            </a:extLst>
          </p:cNvPr>
          <p:cNvSpPr txBox="1"/>
          <p:nvPr/>
        </p:nvSpPr>
        <p:spPr>
          <a:xfrm>
            <a:off x="711134" y="6038286"/>
            <a:ext cx="6468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200" b="0" i="0" u="none" strike="noStrike" kern="1200" cap="none" spc="0" normalizeH="0" baseline="0" noProof="0" dirty="0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(*) 15 CFT Estatales bajo tutela y supervigilancia y 4 CFT privados, fuera de sistema.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200" b="0" i="0" u="none" strike="noStrike" kern="1200" cap="none" spc="0" normalizeH="0" baseline="0" noProof="0" dirty="0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(**) Fuera de sistema: IES de reciente creación que se encuentran dentro del plazo legal para presentarse a su primera acreditación obligatoria. 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65E7E871-D0E4-D07E-64D0-E42F09C2D8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0126610"/>
              </p:ext>
            </p:extLst>
          </p:nvPr>
        </p:nvGraphicFramePr>
        <p:xfrm>
          <a:off x="685800" y="2413785"/>
          <a:ext cx="9325599" cy="3167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57860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D8ED4-2EE0-9889-0DE4-A55B27691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DF8F0DB-78C1-3DA2-AB98-367C1DE682F9}"/>
              </a:ext>
            </a:extLst>
          </p:cNvPr>
          <p:cNvSpPr txBox="1"/>
          <p:nvPr/>
        </p:nvSpPr>
        <p:spPr>
          <a:xfrm>
            <a:off x="796859" y="223714"/>
            <a:ext cx="9773195" cy="1322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s-CL" sz="3600" b="1" spc="-5" noProof="0" dirty="0">
                <a:solidFill>
                  <a:srgbClr val="0067B1"/>
                </a:solidFill>
                <a:latin typeface="Times New Roman"/>
                <a:cs typeface="Times New Roman"/>
              </a:rPr>
              <a:t>Evolución Acreditación institucional y matrícula</a:t>
            </a:r>
          </a:p>
          <a:p>
            <a:pPr algn="ctr">
              <a:lnSpc>
                <a:spcPts val="5000"/>
              </a:lnSpc>
            </a:pPr>
            <a:r>
              <a:rPr lang="es-CL" sz="3600" b="1" spc="-5" dirty="0">
                <a:solidFill>
                  <a:srgbClr val="0067B1"/>
                </a:solidFill>
                <a:latin typeface="Times New Roman"/>
                <a:cs typeface="Times New Roman"/>
              </a:rPr>
              <a:t>2022 - 2025</a:t>
            </a:r>
            <a:endParaRPr lang="es-CL" sz="3600" b="1" spc="-5" noProof="0" dirty="0">
              <a:solidFill>
                <a:srgbClr val="0067B1"/>
              </a:solidFill>
              <a:latin typeface="Times New Roman"/>
              <a:cs typeface="Times New Roman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F1921D6-2092-4F89-1552-E51F1AD0894F}"/>
              </a:ext>
            </a:extLst>
          </p:cNvPr>
          <p:cNvSpPr txBox="1"/>
          <p:nvPr/>
        </p:nvSpPr>
        <p:spPr>
          <a:xfrm>
            <a:off x="685800" y="1600200"/>
            <a:ext cx="11049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 marL="457200" indent="-457200">
              <a:spcAft>
                <a:spcPts val="600"/>
              </a:spcAft>
              <a:buClr>
                <a:srgbClr val="00B050"/>
              </a:buClr>
              <a:buFont typeface="Wingdings 3" panose="05040102010807070707" pitchFamily="18" charset="2"/>
              <a:buChar char=""/>
              <a:defRPr sz="2000">
                <a:solidFill>
                  <a:srgbClr val="4040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pPr algn="just"/>
            <a:r>
              <a:rPr lang="es-CL" sz="1600" noProof="0" dirty="0">
                <a:solidFill>
                  <a:srgbClr val="0458A3"/>
                </a:solidFill>
              </a:rPr>
              <a:t>Aumento progresivo de la cobertura de estudiantes matriculados en IES acreditadas*. 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685057D7-62C4-BB6E-C452-020F97372F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7089207"/>
              </p:ext>
            </p:extLst>
          </p:nvPr>
        </p:nvGraphicFramePr>
        <p:xfrm>
          <a:off x="1438275" y="1938755"/>
          <a:ext cx="9446976" cy="4354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9FC417EC-1910-051B-76BA-98690A2D58A6}"/>
              </a:ext>
            </a:extLst>
          </p:cNvPr>
          <p:cNvSpPr txBox="1"/>
          <p:nvPr/>
        </p:nvSpPr>
        <p:spPr>
          <a:xfrm>
            <a:off x="796859" y="6419110"/>
            <a:ext cx="64682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1200" noProof="0" dirty="0">
                <a:solidFill>
                  <a:srgbClr val="0458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(*) 15 CFT Estatales bajo tutela y supervigilancia y 4 CFT privados, fuera de sistema.</a:t>
            </a:r>
          </a:p>
        </p:txBody>
      </p:sp>
    </p:spTree>
    <p:extLst>
      <p:ext uri="{BB962C8B-B14F-4D97-AF65-F5344CB8AC3E}">
        <p14:creationId xmlns:p14="http://schemas.microsoft.com/office/powerpoint/2010/main" val="528694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86D4E-4AE4-EF9F-7EAA-EF67A21FA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39EC4C6-DEBC-4E71-146C-7CE2535DE83F}"/>
              </a:ext>
            </a:extLst>
          </p:cNvPr>
          <p:cNvSpPr txBox="1"/>
          <p:nvPr/>
        </p:nvSpPr>
        <p:spPr>
          <a:xfrm>
            <a:off x="533399" y="564416"/>
            <a:ext cx="10060022" cy="681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600" b="1" i="0" u="none" strike="noStrike" kern="1200" cap="none" spc="-5" normalizeH="0" baseline="0" noProof="0" dirty="0">
                <a:ln>
                  <a:noFill/>
                </a:ln>
                <a:solidFill>
                  <a:srgbClr val="0067B1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Evolución Acreditación de postgrado </a:t>
            </a:r>
            <a:r>
              <a:rPr lang="es-CL" sz="3600" b="1" spc="-5" dirty="0">
                <a:solidFill>
                  <a:srgbClr val="0067B1"/>
                </a:solidFill>
                <a:latin typeface="Times New Roman"/>
                <a:cs typeface="Times New Roman"/>
              </a:rPr>
              <a:t>2022-2025</a:t>
            </a:r>
            <a:endParaRPr kumimoji="0" lang="es-CL" sz="3600" b="1" i="0" u="none" strike="noStrike" kern="1200" cap="none" spc="-5" normalizeH="0" baseline="0" noProof="0" dirty="0">
              <a:ln>
                <a:noFill/>
              </a:ln>
              <a:solidFill>
                <a:srgbClr val="0067B1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139D9CE-8747-3514-093A-7B41DD94E3BF}"/>
              </a:ext>
            </a:extLst>
          </p:cNvPr>
          <p:cNvSpPr txBox="1"/>
          <p:nvPr/>
        </p:nvSpPr>
        <p:spPr>
          <a:xfrm>
            <a:off x="703907" y="1356266"/>
            <a:ext cx="11049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 marL="457200" indent="-457200">
              <a:spcAft>
                <a:spcPts val="600"/>
              </a:spcAft>
              <a:buClr>
                <a:srgbClr val="00B050"/>
              </a:buClr>
              <a:buFont typeface="Wingdings 3" panose="05040102010807070707" pitchFamily="18" charset="2"/>
              <a:buChar char=""/>
              <a:defRPr sz="2000">
                <a:solidFill>
                  <a:srgbClr val="4040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B050"/>
              </a:buClr>
              <a:buSzTx/>
              <a:buFont typeface="Wingdings 3" panose="05040102010807070707" pitchFamily="18" charset="2"/>
              <a:buChar char=""/>
              <a:tabLst/>
              <a:defRPr/>
            </a:pP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Aumento continuo de programas de especialidades de la salud acreditados (acreditación voluntaria).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12A8B371-BAD8-4A7E-AEBA-98D38CF90D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8996935"/>
              </p:ext>
            </p:extLst>
          </p:nvPr>
        </p:nvGraphicFramePr>
        <p:xfrm>
          <a:off x="1029509" y="2128431"/>
          <a:ext cx="9563912" cy="4165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7003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A24FC-ED35-8EA3-DA69-28C1EB076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B2A9B73-C286-E857-3677-507A2A48D31D}"/>
              </a:ext>
            </a:extLst>
          </p:cNvPr>
          <p:cNvSpPr txBox="1"/>
          <p:nvPr/>
        </p:nvSpPr>
        <p:spPr>
          <a:xfrm>
            <a:off x="533399" y="564416"/>
            <a:ext cx="8927471" cy="681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600" b="1" i="0" u="none" strike="noStrike" kern="1200" cap="none" spc="-5" normalizeH="0" baseline="0" noProof="0" dirty="0">
                <a:ln>
                  <a:noFill/>
                </a:ln>
                <a:solidFill>
                  <a:srgbClr val="0067B1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Acreditación de pregrado 2025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DFF92EA-D6AD-41BB-0AB0-7B2A5B87E6D4}"/>
              </a:ext>
            </a:extLst>
          </p:cNvPr>
          <p:cNvSpPr txBox="1"/>
          <p:nvPr/>
        </p:nvSpPr>
        <p:spPr>
          <a:xfrm>
            <a:off x="1117240" y="1668294"/>
            <a:ext cx="9119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 marL="457200" indent="-457200">
              <a:spcAft>
                <a:spcPts val="600"/>
              </a:spcAft>
              <a:buClr>
                <a:srgbClr val="00B050"/>
              </a:buClr>
              <a:buFont typeface="Wingdings 3" panose="05040102010807070707" pitchFamily="18" charset="2"/>
              <a:buChar char=""/>
              <a:defRPr sz="2000">
                <a:solidFill>
                  <a:srgbClr val="4040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B050"/>
              </a:buClr>
              <a:buSzTx/>
              <a:buFont typeface="Wingdings 3" panose="05040102010807070707" pitchFamily="18" charset="2"/>
              <a:buChar char=""/>
              <a:tabLst/>
              <a:defRPr/>
            </a:pP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Al 2025 la cobertura de acreditación en carreras de pedagogía alcanza un 82% de carreras acreditadas, en medicina y odontología un 100%.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9A2EEB7-9CCC-5B67-09FF-F59A4221E386}"/>
              </a:ext>
            </a:extLst>
          </p:cNvPr>
          <p:cNvSpPr txBox="1"/>
          <p:nvPr/>
        </p:nvSpPr>
        <p:spPr>
          <a:xfrm>
            <a:off x="2103877" y="2227952"/>
            <a:ext cx="79842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Gráfico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11</a:t>
            </a:r>
            <a:r>
              <a:rPr kumimoji="0" lang="es-C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Cobertura de acreditación de pregrado por tipo de carrera, 2024 (CNA, SIES)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E598C7BD-F18F-4762-A87D-20D897C467F1}"/>
              </a:ext>
            </a:extLst>
          </p:cNvPr>
          <p:cNvGraphicFramePr/>
          <p:nvPr/>
        </p:nvGraphicFramePr>
        <p:xfrm>
          <a:off x="1241157" y="2591623"/>
          <a:ext cx="8797788" cy="3701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4317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7C1D3-F0B7-D410-7E57-EE5323E68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B0F68D8-92FF-22D5-5284-24143BE7E2CA}"/>
              </a:ext>
            </a:extLst>
          </p:cNvPr>
          <p:cNvSpPr txBox="1"/>
          <p:nvPr/>
        </p:nvSpPr>
        <p:spPr>
          <a:xfrm flipH="1">
            <a:off x="1894115" y="158949"/>
            <a:ext cx="8122919" cy="1322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600" b="1" i="0" u="none" strike="noStrike" kern="1200" cap="none" spc="-5" normalizeH="0" baseline="0" noProof="0" dirty="0">
                <a:ln>
                  <a:noFill/>
                </a:ln>
                <a:solidFill>
                  <a:srgbClr val="0067B1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Evolución Acreditación de pregrado 2022 - 2025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F3A534-C15A-6DFC-F7CD-096F0D97D280}"/>
              </a:ext>
            </a:extLst>
          </p:cNvPr>
          <p:cNvSpPr txBox="1"/>
          <p:nvPr/>
        </p:nvSpPr>
        <p:spPr>
          <a:xfrm>
            <a:off x="1926769" y="1600199"/>
            <a:ext cx="8903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 marL="457200" indent="-457200">
              <a:spcAft>
                <a:spcPts val="600"/>
              </a:spcAft>
              <a:buClr>
                <a:srgbClr val="00B050"/>
              </a:buClr>
              <a:buFont typeface="Wingdings 3" panose="05040102010807070707" pitchFamily="18" charset="2"/>
              <a:buChar char=""/>
              <a:defRPr sz="2000">
                <a:solidFill>
                  <a:srgbClr val="40404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B050"/>
              </a:buClr>
              <a:buSzTx/>
              <a:buFont typeface="Wingdings 3" panose="05040102010807070707" pitchFamily="18" charset="2"/>
              <a:buChar char=""/>
              <a:tabLst/>
              <a:defRPr/>
            </a:pPr>
            <a:r>
              <a:rPr kumimoji="0" lang="es-CL" sz="1800" b="0" i="0" u="none" strike="noStrike" kern="1200" cap="none" spc="0" normalizeH="0" baseline="0" noProof="0" dirty="0">
                <a:ln>
                  <a:noFill/>
                </a:ln>
                <a:solidFill>
                  <a:srgbClr val="0458A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Aumento continuo de programas de acreditación obligatoria de pregrado acreditados. 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84F4B0EF-ACF8-7F67-C482-D78E869EB3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8079752"/>
              </p:ext>
            </p:extLst>
          </p:nvPr>
        </p:nvGraphicFramePr>
        <p:xfrm>
          <a:off x="1361871" y="2057399"/>
          <a:ext cx="9610929" cy="423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8375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263BD31B-A47F-62AB-B5B1-B71A187B14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2604609"/>
              </p:ext>
            </p:extLst>
          </p:nvPr>
        </p:nvGraphicFramePr>
        <p:xfrm>
          <a:off x="381001" y="744577"/>
          <a:ext cx="11336382" cy="5384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E4382E1C-A0E3-AD1D-A565-DB813D837193}"/>
              </a:ext>
            </a:extLst>
          </p:cNvPr>
          <p:cNvSpPr txBox="1"/>
          <p:nvPr/>
        </p:nvSpPr>
        <p:spPr>
          <a:xfrm>
            <a:off x="381000" y="165930"/>
            <a:ext cx="11107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200" b="1" spc="-5" dirty="0">
                <a:solidFill>
                  <a:srgbClr val="0067B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Evolución </a:t>
            </a:r>
            <a:r>
              <a:rPr lang="es-CL" sz="3200" b="1" spc="-5" noProof="0" dirty="0">
                <a:solidFill>
                  <a:srgbClr val="0067B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decisiones acreditación </a:t>
            </a:r>
            <a:r>
              <a:rPr lang="es-CL" sz="2800" b="1" spc="-5" noProof="0" dirty="0">
                <a:solidFill>
                  <a:srgbClr val="0067B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2007-2025</a:t>
            </a:r>
            <a:r>
              <a:rPr lang="es-CL" sz="3200" b="1" spc="-5" noProof="0" dirty="0">
                <a:solidFill>
                  <a:srgbClr val="0067B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919E299-C67D-2DC3-E227-AF9BAA9D3F19}"/>
              </a:ext>
            </a:extLst>
          </p:cNvPr>
          <p:cNvSpPr txBox="1"/>
          <p:nvPr/>
        </p:nvSpPr>
        <p:spPr>
          <a:xfrm>
            <a:off x="1164773" y="6128945"/>
            <a:ext cx="96643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C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*** Crea el sistema de desarrollo profesional docente (solo CNA puede acreditar pedagogías).</a:t>
            </a:r>
          </a:p>
          <a:p>
            <a:pPr>
              <a:buNone/>
            </a:pPr>
            <a:r>
              <a:rPr lang="es-C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**** Incluye decisiones de acreditación sin proceso.</a:t>
            </a:r>
          </a:p>
        </p:txBody>
      </p:sp>
    </p:spTree>
    <p:extLst>
      <p:ext uri="{BB962C8B-B14F-4D97-AF65-F5344CB8AC3E}">
        <p14:creationId xmlns:p14="http://schemas.microsoft.com/office/powerpoint/2010/main" val="19793244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7B49F-09EF-E4BE-B635-06DF3B46B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DF976E4-8A76-874F-33CA-45976CA296D1}"/>
              </a:ext>
            </a:extLst>
          </p:cNvPr>
          <p:cNvSpPr txBox="1"/>
          <p:nvPr/>
        </p:nvSpPr>
        <p:spPr>
          <a:xfrm>
            <a:off x="1604552" y="94152"/>
            <a:ext cx="7883236" cy="681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600" b="1" i="0" u="none" strike="noStrike" kern="1200" cap="none" spc="-5" normalizeH="0" baseline="0" noProof="0" dirty="0">
                <a:ln>
                  <a:noFill/>
                </a:ln>
                <a:solidFill>
                  <a:srgbClr val="0067B1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Procesos de acreditación 2020-2025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B7BF8D67-32A6-4B61-816C-3BEFA3C4A4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9403028"/>
              </p:ext>
            </p:extLst>
          </p:nvPr>
        </p:nvGraphicFramePr>
        <p:xfrm>
          <a:off x="897597" y="932309"/>
          <a:ext cx="9408997" cy="5047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D4A17477-9FC6-5CE4-FE58-2660DB0FE1EC}"/>
              </a:ext>
            </a:extLst>
          </p:cNvPr>
          <p:cNvSpPr txBox="1"/>
          <p:nvPr/>
        </p:nvSpPr>
        <p:spPr>
          <a:xfrm>
            <a:off x="2047875" y="2066925"/>
            <a:ext cx="523875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369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F8AA695-51A5-00C3-71FC-0BE644FD4A0B}"/>
              </a:ext>
            </a:extLst>
          </p:cNvPr>
          <p:cNvSpPr txBox="1"/>
          <p:nvPr/>
        </p:nvSpPr>
        <p:spPr>
          <a:xfrm>
            <a:off x="3381375" y="2280940"/>
            <a:ext cx="523875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343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DDDFBA6-A493-D71A-6BFF-09796E08683B}"/>
              </a:ext>
            </a:extLst>
          </p:cNvPr>
          <p:cNvSpPr txBox="1"/>
          <p:nvPr/>
        </p:nvSpPr>
        <p:spPr>
          <a:xfrm>
            <a:off x="4641379" y="2444353"/>
            <a:ext cx="523875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324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D24EDAA-1062-A684-6274-C384C90517B4}"/>
              </a:ext>
            </a:extLst>
          </p:cNvPr>
          <p:cNvSpPr txBox="1"/>
          <p:nvPr/>
        </p:nvSpPr>
        <p:spPr>
          <a:xfrm>
            <a:off x="5962650" y="2847975"/>
            <a:ext cx="523875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278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4FDDC14-DE0C-1756-F863-AF51978D1F08}"/>
              </a:ext>
            </a:extLst>
          </p:cNvPr>
          <p:cNvSpPr txBox="1"/>
          <p:nvPr/>
        </p:nvSpPr>
        <p:spPr>
          <a:xfrm>
            <a:off x="7210295" y="3212902"/>
            <a:ext cx="523875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229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DAD8409-2252-CF6A-4F87-F720B150B250}"/>
              </a:ext>
            </a:extLst>
          </p:cNvPr>
          <p:cNvSpPr txBox="1"/>
          <p:nvPr/>
        </p:nvSpPr>
        <p:spPr>
          <a:xfrm>
            <a:off x="8572242" y="1730573"/>
            <a:ext cx="523875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411</a:t>
            </a:r>
          </a:p>
        </p:txBody>
      </p:sp>
    </p:spTree>
    <p:extLst>
      <p:ext uri="{BB962C8B-B14F-4D97-AF65-F5344CB8AC3E}">
        <p14:creationId xmlns:p14="http://schemas.microsoft.com/office/powerpoint/2010/main" val="34854670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92C41-FC19-8C0C-2992-184CF58C6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DA11CE2-B005-E949-D184-10213EC2BE9F}"/>
              </a:ext>
            </a:extLst>
          </p:cNvPr>
          <p:cNvSpPr txBox="1"/>
          <p:nvPr/>
        </p:nvSpPr>
        <p:spPr>
          <a:xfrm>
            <a:off x="533399" y="564416"/>
            <a:ext cx="8927471" cy="681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600" b="1" i="0" u="none" strike="noStrike" kern="1200" cap="none" spc="-5" normalizeH="0" baseline="0" noProof="0" dirty="0">
                <a:ln>
                  <a:noFill/>
                </a:ln>
                <a:solidFill>
                  <a:srgbClr val="0067B1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Procesos de acreditación activos 2024-2025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2B072CA-6861-DD20-A186-998438F99D08}"/>
              </a:ext>
            </a:extLst>
          </p:cNvPr>
          <p:cNvSpPr txBox="1"/>
          <p:nvPr/>
        </p:nvSpPr>
        <p:spPr>
          <a:xfrm>
            <a:off x="996003" y="1490246"/>
            <a:ext cx="67372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cap="all" spc="100" normalizeH="0" baseline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kumimoji="0" lang="es-CL" sz="1600" b="1" i="0" u="none" strike="noStrike" kern="1200" cap="all" spc="1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Gráfico</a:t>
            </a:r>
            <a:r>
              <a:rPr kumimoji="0" lang="es-CL" sz="1600" b="1" i="0" u="none" strike="noStrike" kern="1200" cap="none" spc="10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s-CL" sz="1600" b="1" i="0" u="none" strike="noStrike" kern="1200" cap="all" spc="10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Procesos De Acreditación Activos 2024-2025, CNA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17A6803-6AE5-5913-09E7-54C8E0C334ED}"/>
              </a:ext>
            </a:extLst>
          </p:cNvPr>
          <p:cNvSpPr/>
          <p:nvPr/>
        </p:nvSpPr>
        <p:spPr>
          <a:xfrm>
            <a:off x="9546998" y="2632923"/>
            <a:ext cx="2163778" cy="1774479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95%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Tienen menos de 6 meses de antigüedad.</a:t>
            </a:r>
            <a:endParaRPr kumimoji="0" lang="es-CL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4CCE8A4C-CDB7-4283-8362-565B16E4BAFE}"/>
              </a:ext>
            </a:extLst>
          </p:cNvPr>
          <p:cNvGraphicFramePr>
            <a:graphicFrameLocks/>
          </p:cNvGraphicFramePr>
          <p:nvPr/>
        </p:nvGraphicFramePr>
        <p:xfrm>
          <a:off x="282301" y="1845913"/>
          <a:ext cx="8927472" cy="4221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28420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7A050-EC0B-8DE9-86BD-593054135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3938676-3B07-CCF8-490F-A1445E824A32}"/>
              </a:ext>
            </a:extLst>
          </p:cNvPr>
          <p:cNvSpPr txBox="1"/>
          <p:nvPr/>
        </p:nvSpPr>
        <p:spPr>
          <a:xfrm>
            <a:off x="938348" y="207991"/>
            <a:ext cx="8927471" cy="681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3600" b="1" i="0" u="none" strike="noStrike" kern="1200" cap="none" spc="-5" normalizeH="0" baseline="0" noProof="0" dirty="0">
                <a:ln>
                  <a:noFill/>
                </a:ln>
                <a:solidFill>
                  <a:srgbClr val="0067B1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Pares evaluadores 2025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B61FA6A-F447-A9D8-F63C-1D39C1A5F809}"/>
              </a:ext>
            </a:extLst>
          </p:cNvPr>
          <p:cNvSpPr txBox="1"/>
          <p:nvPr/>
        </p:nvSpPr>
        <p:spPr>
          <a:xfrm>
            <a:off x="772073" y="824083"/>
            <a:ext cx="94169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N°</a:t>
            </a: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ptos" panose="02110004020202020204"/>
                <a:ea typeface="+mn-ea"/>
                <a:cs typeface="Calibri" panose="020F0502020204030204" pitchFamily="34" charset="0"/>
              </a:rPr>
              <a:t> de visitas y número de pares evaluadores participantes por tipo de acreditación, 2025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87206553-7BAB-C815-45F2-8F10E5B450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1629068"/>
              </p:ext>
            </p:extLst>
          </p:nvPr>
        </p:nvGraphicFramePr>
        <p:xfrm>
          <a:off x="373958" y="1669367"/>
          <a:ext cx="10206956" cy="4621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4107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F85DA-A544-B063-A5A6-7F2BAF82C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307423C-9046-540C-937E-B055341E8D37}"/>
              </a:ext>
            </a:extLst>
          </p:cNvPr>
          <p:cNvSpPr txBox="1"/>
          <p:nvPr/>
        </p:nvSpPr>
        <p:spPr>
          <a:xfrm>
            <a:off x="185780" y="130495"/>
            <a:ext cx="115061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3200" b="1" noProof="0" dirty="0">
                <a:solidFill>
                  <a:srgbClr val="0072C6"/>
                </a:solidFill>
                <a:latin typeface="Calibri"/>
                <a:cs typeface="Calibri"/>
              </a:rPr>
              <a:t>Tiempo de tramitación de resoluciones: decisión hasta envío a IES</a:t>
            </a: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4524CDA5-6830-A6A2-6543-51E2767E9DCD}"/>
              </a:ext>
            </a:extLst>
          </p:cNvPr>
          <p:cNvGraphicFramePr>
            <a:graphicFrameLocks/>
          </p:cNvGraphicFramePr>
          <p:nvPr/>
        </p:nvGraphicFramePr>
        <p:xfrm>
          <a:off x="367566" y="1129056"/>
          <a:ext cx="11243647" cy="4623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B9A6D107-2240-9CC3-0B30-266C6EE96075}"/>
              </a:ext>
            </a:extLst>
          </p:cNvPr>
          <p:cNvCxnSpPr>
            <a:cxnSpLocks/>
          </p:cNvCxnSpPr>
          <p:nvPr/>
        </p:nvCxnSpPr>
        <p:spPr>
          <a:xfrm>
            <a:off x="6467475" y="1590675"/>
            <a:ext cx="1152525" cy="1752600"/>
          </a:xfrm>
          <a:prstGeom prst="straightConnector1">
            <a:avLst/>
          </a:prstGeom>
          <a:ln>
            <a:solidFill>
              <a:srgbClr val="00C4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DC90F36E-91CC-F7A3-D5C6-C5F115A5D099}"/>
              </a:ext>
            </a:extLst>
          </p:cNvPr>
          <p:cNvCxnSpPr>
            <a:cxnSpLocks/>
          </p:cNvCxnSpPr>
          <p:nvPr/>
        </p:nvCxnSpPr>
        <p:spPr>
          <a:xfrm>
            <a:off x="10314990" y="1590675"/>
            <a:ext cx="981075" cy="1724025"/>
          </a:xfrm>
          <a:prstGeom prst="straightConnector1">
            <a:avLst/>
          </a:prstGeom>
          <a:ln>
            <a:solidFill>
              <a:srgbClr val="00C46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22806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25F9958-D2BC-25D0-951D-EFD832D47F5A}"/>
              </a:ext>
            </a:extLst>
          </p:cNvPr>
          <p:cNvSpPr/>
          <p:nvPr/>
        </p:nvSpPr>
        <p:spPr>
          <a:xfrm>
            <a:off x="374776" y="2606479"/>
            <a:ext cx="10776209" cy="576064"/>
          </a:xfrm>
          <a:prstGeom prst="rect">
            <a:avLst/>
          </a:prstGeom>
          <a:noFill/>
          <a:ln w="19050">
            <a:solidFill>
              <a:srgbClr val="00945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ES_tradnl" sz="3600" b="1" dirty="0">
                <a:solidFill>
                  <a:schemeClr val="bg1"/>
                </a:solidFill>
                <a:cs typeface="Calibri Light"/>
              </a:rPr>
              <a:t>Riesgos y Distorsiones </a:t>
            </a:r>
          </a:p>
        </p:txBody>
      </p:sp>
    </p:spTree>
    <p:extLst>
      <p:ext uri="{BB962C8B-B14F-4D97-AF65-F5344CB8AC3E}">
        <p14:creationId xmlns:p14="http://schemas.microsoft.com/office/powerpoint/2010/main" val="1416908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879E811-30BD-772E-9808-E6324487460F}"/>
              </a:ext>
            </a:extLst>
          </p:cNvPr>
          <p:cNvSpPr txBox="1"/>
          <p:nvPr/>
        </p:nvSpPr>
        <p:spPr>
          <a:xfrm>
            <a:off x="1167618" y="179021"/>
            <a:ext cx="904318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200" dirty="0"/>
              <a:t>Una prevención: si se revisa la literatura de Teoría de la Regulación, rara vez se elimina o reduce una restricción y muchas veces la regulación termina protegiendo a los pocos regulados</a:t>
            </a:r>
          </a:p>
          <a:p>
            <a:r>
              <a:rPr lang="es-CL" sz="2200" dirty="0"/>
              <a:t>Uniformidad y estandarización de las Instituciones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200" dirty="0"/>
              <a:t>	creciente pérdida de calidad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200" dirty="0"/>
              <a:t>	desconexión con el mundo del trabajo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200" dirty="0"/>
              <a:t>	creciente control estatal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200" dirty="0"/>
              <a:t>	inevitable control político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200" dirty="0"/>
              <a:t>	monopolio ideológico</a:t>
            </a:r>
          </a:p>
          <a:p>
            <a:r>
              <a:rPr lang="es-CL" sz="2200" dirty="0"/>
              <a:t>Financiamiento de Instituciones y Estudiantes (Gratuidad y Repago del CAE)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200" dirty="0"/>
              <a:t>	riesgo contra la libertad de educación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200" dirty="0"/>
              <a:t>	control inmediato de vacantes, carreras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200" dirty="0"/>
              <a:t>	riesgo financiero/quiebra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200" dirty="0"/>
              <a:t>	aumento de la segregación de la calidad y de</a:t>
            </a:r>
          </a:p>
          <a:p>
            <a:r>
              <a:rPr lang="es-CL" sz="2200" dirty="0"/>
              <a:t>	quienes accedan a lo mejor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200" dirty="0"/>
              <a:t>        Técnicos Profesionales v/s Universitarios (15% de cesantía!!!!)</a:t>
            </a:r>
          </a:p>
          <a:p>
            <a:r>
              <a:rPr lang="es-CL" sz="2200" dirty="0" err="1"/>
              <a:t>CFT´s</a:t>
            </a:r>
            <a:r>
              <a:rPr lang="es-CL" sz="2200" dirty="0"/>
              <a:t> estatales y Universidad de Aysén</a:t>
            </a:r>
          </a:p>
          <a:p>
            <a:r>
              <a:rPr lang="es-CL" sz="2200" dirty="0"/>
              <a:t>Tamaño </a:t>
            </a:r>
            <a:r>
              <a:rPr lang="es-CL" sz="2200" dirty="0" err="1"/>
              <a:t>IP´s</a:t>
            </a:r>
            <a:r>
              <a:rPr lang="es-CL" sz="2200" dirty="0"/>
              <a:t> grandes</a:t>
            </a:r>
          </a:p>
        </p:txBody>
      </p:sp>
    </p:spTree>
    <p:extLst>
      <p:ext uri="{BB962C8B-B14F-4D97-AF65-F5344CB8AC3E}">
        <p14:creationId xmlns:p14="http://schemas.microsoft.com/office/powerpoint/2010/main" val="44132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9B00B82-8CA9-7F84-20A2-00B6C6DA3CCA}"/>
              </a:ext>
            </a:extLst>
          </p:cNvPr>
          <p:cNvSpPr txBox="1"/>
          <p:nvPr/>
        </p:nvSpPr>
        <p:spPr>
          <a:xfrm>
            <a:off x="731519" y="464625"/>
            <a:ext cx="8454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/>
              <a:t>Casos Extremos (e igual de graves y perjudiciales)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F729C5-7FBC-8B4F-924E-2CC192BF68E6}"/>
              </a:ext>
            </a:extLst>
          </p:cNvPr>
          <p:cNvSpPr txBox="1"/>
          <p:nvPr/>
        </p:nvSpPr>
        <p:spPr>
          <a:xfrm>
            <a:off x="731518" y="1119133"/>
            <a:ext cx="845468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/>
              <a:t>Acreditación de Profesores</a:t>
            </a:r>
          </a:p>
          <a:p>
            <a:r>
              <a:rPr lang="es-CL" sz="2800" dirty="0"/>
              <a:t>	España: Albert Einstein y otros 20-25 premios 			    Nobel no habrían sido acreditados</a:t>
            </a:r>
          </a:p>
          <a:p>
            <a:r>
              <a:rPr lang="es-CL" sz="2800" dirty="0"/>
              <a:t>Fraudes en la Producción Académica</a:t>
            </a:r>
          </a:p>
          <a:p>
            <a:r>
              <a:rPr lang="es-CL" sz="2800" dirty="0"/>
              <a:t>	EE UU ====</a:t>
            </a:r>
            <a:r>
              <a:rPr lang="es-CL" sz="2800" dirty="0">
                <a:sym typeface="Wingdings" panose="05000000000000000000" pitchFamily="2" charset="2"/>
              </a:rPr>
              <a:t> Harvard, Columbia, Trump</a:t>
            </a:r>
          </a:p>
          <a:p>
            <a:r>
              <a:rPr lang="es-CL" sz="2800" dirty="0">
                <a:sym typeface="Wingdings" panose="05000000000000000000" pitchFamily="2" charset="2"/>
              </a:rPr>
              <a:t>			    </a:t>
            </a:r>
            <a:r>
              <a:rPr lang="es-CL" sz="2800" dirty="0" err="1">
                <a:sym typeface="Wingdings" panose="05000000000000000000" pitchFamily="2" charset="2"/>
              </a:rPr>
              <a:t>paper</a:t>
            </a:r>
            <a:r>
              <a:rPr lang="es-CL" sz="2800" dirty="0">
                <a:sym typeface="Wingdings" panose="05000000000000000000" pitchFamily="2" charset="2"/>
              </a:rPr>
              <a:t> inventado intencionalmente</a:t>
            </a:r>
          </a:p>
          <a:p>
            <a:r>
              <a:rPr lang="es-CL" sz="2800" dirty="0">
                <a:sym typeface="Wingdings" panose="05000000000000000000" pitchFamily="2" charset="2"/>
              </a:rPr>
              <a:t>	Chile =====académicos publicando 1 </a:t>
            </a:r>
            <a:r>
              <a:rPr lang="es-CL" sz="2800" dirty="0" err="1">
                <a:sym typeface="Wingdings" panose="05000000000000000000" pitchFamily="2" charset="2"/>
              </a:rPr>
              <a:t>paper</a:t>
            </a:r>
            <a:r>
              <a:rPr lang="es-CL" sz="2800" dirty="0">
                <a:sym typeface="Wingdings" panose="05000000000000000000" pitchFamily="2" charset="2"/>
              </a:rPr>
              <a:t>/día</a:t>
            </a:r>
          </a:p>
          <a:p>
            <a:r>
              <a:rPr lang="es-CL" sz="2800" dirty="0">
                <a:sym typeface="Wingdings" panose="05000000000000000000" pitchFamily="2" charset="2"/>
              </a:rPr>
              <a:t>	España === Salamanca, esposa del</a:t>
            </a:r>
          </a:p>
          <a:p>
            <a:r>
              <a:rPr lang="es-CL" sz="2800" dirty="0">
                <a:sym typeface="Wingdings" panose="05000000000000000000" pitchFamily="2" charset="2"/>
              </a:rPr>
              <a:t>		               Presidente de Gobierno</a:t>
            </a:r>
            <a:endParaRPr lang="es-CL" sz="2800" dirty="0"/>
          </a:p>
          <a:p>
            <a:r>
              <a:rPr lang="es-CL" sz="2800" dirty="0"/>
              <a:t>En Chile todos saben que es prácticamente imposible instalar un colegio particular …</a:t>
            </a:r>
          </a:p>
          <a:p>
            <a:r>
              <a:rPr lang="es-CL" sz="2800" b="1" i="1" dirty="0">
                <a:solidFill>
                  <a:srgbClr val="FF0000"/>
                </a:solidFill>
              </a:rPr>
              <a:t>Tampoco una universidad o un IP ... y nadie dice nada … </a:t>
            </a:r>
          </a:p>
        </p:txBody>
      </p:sp>
    </p:spTree>
    <p:extLst>
      <p:ext uri="{BB962C8B-B14F-4D97-AF65-F5344CB8AC3E}">
        <p14:creationId xmlns:p14="http://schemas.microsoft.com/office/powerpoint/2010/main" val="356379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7246</TotalTime>
  <Words>2253</Words>
  <Application>Microsoft Office PowerPoint</Application>
  <PresentationFormat>Panorámica</PresentationFormat>
  <Paragraphs>353</Paragraphs>
  <Slides>31</Slides>
  <Notes>13</Notes>
  <HiddenSlides>2</HiddenSlides>
  <MMClips>0</MMClips>
  <ScaleCrop>false</ScaleCrop>
  <HeadingPairs>
    <vt:vector size="6" baseType="variant">
      <vt:variant>
        <vt:lpstr>Fuentes usadas</vt:lpstr>
      </vt:variant>
      <vt:variant>
        <vt:i4>15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31</vt:i4>
      </vt:variant>
    </vt:vector>
  </HeadingPairs>
  <TitlesOfParts>
    <vt:vector size="49" baseType="lpstr">
      <vt:lpstr>Angsana New</vt:lpstr>
      <vt:lpstr>AngsanaUPC</vt:lpstr>
      <vt:lpstr>Aparajita</vt:lpstr>
      <vt:lpstr>Aptos</vt:lpstr>
      <vt:lpstr>Aptos Display</vt:lpstr>
      <vt:lpstr>Aptos Narrow</vt:lpstr>
      <vt:lpstr>Arial</vt:lpstr>
      <vt:lpstr>Calibri</vt:lpstr>
      <vt:lpstr>Calibri Light</vt:lpstr>
      <vt:lpstr>Century Gothic</vt:lpstr>
      <vt:lpstr>Grandview Display</vt:lpstr>
      <vt:lpstr>Helvetica Neue</vt:lpstr>
      <vt:lpstr>Times New Roman</vt:lpstr>
      <vt:lpstr>Wingdings</vt:lpstr>
      <vt:lpstr>Wingdings 3</vt:lpstr>
      <vt:lpstr>Tema de Office</vt:lpstr>
      <vt:lpstr>1_Tema de Office</vt:lpstr>
      <vt:lpstr>2_Tema de Office</vt:lpstr>
      <vt:lpstr>Sistema de Acreditación de la Educación Superior en Chile</vt:lpstr>
      <vt:lpstr>Presentación de PowerPoint</vt:lpstr>
      <vt:lpstr>Presentación de PowerPoint</vt:lpstr>
      <vt:lpstr>Presentación de PowerPoint</vt:lpstr>
      <vt:lpstr>Sistema Nacional de Aseguramiento de la Calidad (SINACES)</vt:lpstr>
      <vt:lpstr>Presentación de PowerPoint</vt:lpstr>
      <vt:lpstr>Presentación de PowerPoint</vt:lpstr>
      <vt:lpstr>Presentación de PowerPoint</vt:lpstr>
      <vt:lpstr>Modelo de acreditación institucional integral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Resultados Posibles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EDUCACIÓN SUPERIOR EN CHILE</dc:title>
  <dc:creator>Carlos Saraos Martínez</dc:creator>
  <cp:lastModifiedBy>HERNAN BURDILES</cp:lastModifiedBy>
  <cp:revision>58</cp:revision>
  <cp:lastPrinted>2025-03-12T15:08:07Z</cp:lastPrinted>
  <dcterms:created xsi:type="dcterms:W3CDTF">2024-10-09T18:50:32Z</dcterms:created>
  <dcterms:modified xsi:type="dcterms:W3CDTF">2026-09-29T13:14:59Z</dcterms:modified>
</cp:coreProperties>
</file>